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2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5"/>
  </p:notesMasterIdLst>
  <p:handoutMasterIdLst>
    <p:handoutMasterId r:id="rId76"/>
  </p:handoutMasterIdLst>
  <p:sldIdLst>
    <p:sldId id="480" r:id="rId2"/>
    <p:sldId id="256" r:id="rId3"/>
    <p:sldId id="346" r:id="rId4"/>
    <p:sldId id="437" r:id="rId5"/>
    <p:sldId id="438" r:id="rId6"/>
    <p:sldId id="439" r:id="rId7"/>
    <p:sldId id="440" r:id="rId8"/>
    <p:sldId id="454" r:id="rId9"/>
    <p:sldId id="455" r:id="rId10"/>
    <p:sldId id="432" r:id="rId11"/>
    <p:sldId id="433" r:id="rId12"/>
    <p:sldId id="434" r:id="rId13"/>
    <p:sldId id="435" r:id="rId14"/>
    <p:sldId id="416" r:id="rId15"/>
    <p:sldId id="387" r:id="rId16"/>
    <p:sldId id="396" r:id="rId17"/>
    <p:sldId id="391" r:id="rId18"/>
    <p:sldId id="389" r:id="rId19"/>
    <p:sldId id="441" r:id="rId20"/>
    <p:sldId id="446" r:id="rId21"/>
    <p:sldId id="447" r:id="rId22"/>
    <p:sldId id="445" r:id="rId23"/>
    <p:sldId id="442" r:id="rId24"/>
    <p:sldId id="448" r:id="rId25"/>
    <p:sldId id="443" r:id="rId26"/>
    <p:sldId id="444" r:id="rId27"/>
    <p:sldId id="390" r:id="rId28"/>
    <p:sldId id="392" r:id="rId29"/>
    <p:sldId id="482" r:id="rId30"/>
    <p:sldId id="393" r:id="rId31"/>
    <p:sldId id="394" r:id="rId32"/>
    <p:sldId id="481" r:id="rId33"/>
    <p:sldId id="501" r:id="rId34"/>
    <p:sldId id="502" r:id="rId35"/>
    <p:sldId id="401" r:id="rId36"/>
    <p:sldId id="424" r:id="rId37"/>
    <p:sldId id="425" r:id="rId38"/>
    <p:sldId id="426" r:id="rId39"/>
    <p:sldId id="427" r:id="rId40"/>
    <p:sldId id="428" r:id="rId41"/>
    <p:sldId id="429" r:id="rId42"/>
    <p:sldId id="487" r:id="rId43"/>
    <p:sldId id="486" r:id="rId44"/>
    <p:sldId id="458" r:id="rId45"/>
    <p:sldId id="459" r:id="rId46"/>
    <p:sldId id="460" r:id="rId47"/>
    <p:sldId id="476" r:id="rId48"/>
    <p:sldId id="477" r:id="rId49"/>
    <p:sldId id="471" r:id="rId50"/>
    <p:sldId id="473" r:id="rId51"/>
    <p:sldId id="474" r:id="rId52"/>
    <p:sldId id="478" r:id="rId53"/>
    <p:sldId id="475" r:id="rId54"/>
    <p:sldId id="472" r:id="rId55"/>
    <p:sldId id="467" r:id="rId56"/>
    <p:sldId id="479" r:id="rId57"/>
    <p:sldId id="470" r:id="rId58"/>
    <p:sldId id="483" r:id="rId59"/>
    <p:sldId id="484" r:id="rId60"/>
    <p:sldId id="485" r:id="rId61"/>
    <p:sldId id="462" r:id="rId62"/>
    <p:sldId id="488" r:id="rId63"/>
    <p:sldId id="489" r:id="rId64"/>
    <p:sldId id="490" r:id="rId65"/>
    <p:sldId id="491" r:id="rId66"/>
    <p:sldId id="492" r:id="rId67"/>
    <p:sldId id="494" r:id="rId68"/>
    <p:sldId id="495" r:id="rId69"/>
    <p:sldId id="496" r:id="rId70"/>
    <p:sldId id="497" r:id="rId71"/>
    <p:sldId id="498" r:id="rId72"/>
    <p:sldId id="499" r:id="rId73"/>
    <p:sldId id="500" r:id="rId74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A50021"/>
    <a:srgbClr val="CC0000"/>
    <a:srgbClr val="000099"/>
    <a:srgbClr val="FF0000"/>
    <a:srgbClr val="C1FFFF"/>
    <a:srgbClr val="A7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240" autoAdjust="0"/>
    <p:restoredTop sz="70203" autoAdjust="0"/>
  </p:normalViewPr>
  <p:slideViewPr>
    <p:cSldViewPr snapToGrid="0">
      <p:cViewPr varScale="1">
        <p:scale>
          <a:sx n="61" d="100"/>
          <a:sy n="61" d="100"/>
        </p:scale>
        <p:origin x="-1614" y="-96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20154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8AA778AA-4C3E-4EFA-81E8-323E0356C8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9288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D68D0066-93DA-4962-A731-1D91389310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73009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8D0066-93DA-4962-A731-1D91389310A5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9240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106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4359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024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687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04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288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199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4610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3158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524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634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6965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8D0066-93DA-4962-A731-1D91389310A5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2755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1780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7672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8686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0314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716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7660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8D0066-93DA-4962-A731-1D91389310A5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106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8D0066-93DA-4962-A731-1D91389310A5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10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360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356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7304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017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7052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794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>
                <a:latin typeface="Times New Roman" pitchFamily="18" charset="0"/>
                <a:ea typeface="ＭＳ Ｐゴシック" pitchFamily="34" charset="-128"/>
              </a:rPr>
              <a:t>Posix</a:t>
            </a:r>
            <a:r>
              <a:rPr lang="en-US" altLang="zh-CN" dirty="0" smtClean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CN" altLang="en-US" dirty="0" smtClean="0">
                <a:latin typeface="Times New Roman" pitchFamily="18" charset="0"/>
                <a:ea typeface="ＭＳ Ｐゴシック" pitchFamily="34" charset="-128"/>
              </a:rPr>
              <a:t>共享内存</a:t>
            </a:r>
          </a:p>
        </p:txBody>
      </p:sp>
    </p:spTree>
    <p:extLst>
      <p:ext uri="{BB962C8B-B14F-4D97-AF65-F5344CB8AC3E}">
        <p14:creationId xmlns:p14="http://schemas.microsoft.com/office/powerpoint/2010/main" val="2303223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605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1938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465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25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>
              <a:defRPr sz="28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742950" indent="-285750" defTabSz="908050">
              <a:defRPr sz="28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marL="1143000" indent="-228600" defTabSz="908050">
              <a:defRPr sz="28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marL="1600200" indent="-228600" defTabSz="908050">
              <a:defRPr sz="28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marL="2057400" indent="-228600" defTabSz="908050">
              <a:defRPr sz="28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fld id="{C5B2F47D-D620-488D-A63F-2D5BA0D7485C}" type="slidenum">
              <a:rPr lang="zh-CN" altLang="en-US" sz="1200" smtClean="0">
                <a:latin typeface="Helvetica" pitchFamily="34" charset="0"/>
              </a:rPr>
              <a:pPr/>
              <a:t>6</a:t>
            </a:fld>
            <a:endParaRPr lang="en-US" altLang="zh-CN" sz="1200" smtClean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3134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charset="0"/>
              </a:rPr>
              <a:t>程序</a:t>
            </a:r>
            <a:r>
              <a:rPr lang="en-US" altLang="zh-CN" smtClean="0">
                <a:latin typeface="Arial" charset="0"/>
              </a:rPr>
              <a:t>+</a:t>
            </a:r>
            <a:r>
              <a:rPr lang="zh-CN" altLang="en-US" smtClean="0">
                <a:latin typeface="Arial" charset="0"/>
              </a:rPr>
              <a:t>运行；程序的格式要求；加载过程；</a:t>
            </a:r>
          </a:p>
        </p:txBody>
      </p:sp>
    </p:spTree>
    <p:extLst>
      <p:ext uri="{BB962C8B-B14F-4D97-AF65-F5344CB8AC3E}">
        <p14:creationId xmlns:p14="http://schemas.microsoft.com/office/powerpoint/2010/main" val="509870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latin typeface="Arial" charset="0"/>
              </a:rPr>
              <a:t> ELF header</a:t>
            </a:r>
            <a:r>
              <a:rPr lang="zh-CN" altLang="en-US" dirty="0" smtClean="0">
                <a:latin typeface="Arial" charset="0"/>
              </a:rPr>
              <a:t>在文件开始处描述了整个文件的组织，</a:t>
            </a:r>
            <a:r>
              <a:rPr lang="en-US" altLang="zh-CN" dirty="0" smtClean="0">
                <a:latin typeface="Arial" charset="0"/>
              </a:rPr>
              <a:t>Section</a:t>
            </a:r>
            <a:r>
              <a:rPr lang="zh-CN" altLang="en-US" dirty="0" smtClean="0">
                <a:latin typeface="Arial" charset="0"/>
              </a:rPr>
              <a:t>提供了目标文件的各项信息（如指令、数据、符号表、重定位信息等），</a:t>
            </a:r>
            <a:r>
              <a:rPr lang="en-US" altLang="zh-CN" dirty="0" smtClean="0">
                <a:latin typeface="Arial" charset="0"/>
              </a:rPr>
              <a:t>Program header table</a:t>
            </a:r>
            <a:r>
              <a:rPr lang="zh-CN" altLang="en-US" dirty="0" smtClean="0">
                <a:latin typeface="Arial" charset="0"/>
              </a:rPr>
              <a:t>指出怎样创建进程映像，含有每个</a:t>
            </a:r>
            <a:r>
              <a:rPr lang="en-US" altLang="zh-CN" dirty="0" smtClean="0">
                <a:latin typeface="Arial" charset="0"/>
              </a:rPr>
              <a:t>program header</a:t>
            </a:r>
            <a:r>
              <a:rPr lang="zh-CN" altLang="en-US" dirty="0" smtClean="0">
                <a:latin typeface="Arial" charset="0"/>
              </a:rPr>
              <a:t>的入口，</a:t>
            </a:r>
            <a:r>
              <a:rPr lang="en-US" altLang="zh-CN" dirty="0" smtClean="0">
                <a:latin typeface="Arial" charset="0"/>
              </a:rPr>
              <a:t>section header table</a:t>
            </a:r>
            <a:r>
              <a:rPr lang="zh-CN" altLang="en-US" dirty="0" smtClean="0">
                <a:latin typeface="Arial" charset="0"/>
              </a:rPr>
              <a:t>包含每一个</a:t>
            </a:r>
            <a:r>
              <a:rPr lang="en-US" altLang="zh-CN" dirty="0" smtClean="0">
                <a:latin typeface="Arial" charset="0"/>
              </a:rPr>
              <a:t>section</a:t>
            </a:r>
            <a:r>
              <a:rPr lang="zh-CN" altLang="en-US" dirty="0" smtClean="0">
                <a:latin typeface="Arial" charset="0"/>
              </a:rPr>
              <a:t>的入口，给出名字、大小等信息。</a:t>
            </a:r>
            <a:endParaRPr lang="en-US" altLang="zh-CN" dirty="0" smtClean="0">
              <a:latin typeface="Arial" charset="0"/>
            </a:endParaRPr>
          </a:p>
          <a:p>
            <a:r>
              <a:rPr lang="zh-CN" altLang="en-US" dirty="0" smtClean="0">
                <a:latin typeface="Arial" charset="0"/>
              </a:rPr>
              <a:t>象</a:t>
            </a:r>
            <a:r>
              <a:rPr lang="en-US" altLang="zh-CN" dirty="0" smtClean="0">
                <a:latin typeface="Arial" charset="0"/>
              </a:rPr>
              <a:t>bmp</a:t>
            </a:r>
            <a:r>
              <a:rPr lang="zh-CN" altLang="en-US" dirty="0" smtClean="0">
                <a:latin typeface="Arial" charset="0"/>
              </a:rPr>
              <a:t>、</a:t>
            </a:r>
            <a:r>
              <a:rPr lang="en-US" altLang="zh-CN" dirty="0" smtClean="0">
                <a:latin typeface="Arial" charset="0"/>
              </a:rPr>
              <a:t>exe</a:t>
            </a:r>
            <a:r>
              <a:rPr lang="zh-CN" altLang="en-US" dirty="0" smtClean="0">
                <a:latin typeface="Arial" charset="0"/>
              </a:rPr>
              <a:t>等文件一样，</a:t>
            </a:r>
            <a:r>
              <a:rPr lang="en-US" altLang="zh-CN" dirty="0" smtClean="0">
                <a:latin typeface="Arial" charset="0"/>
              </a:rPr>
              <a:t>ELF</a:t>
            </a:r>
            <a:r>
              <a:rPr lang="zh-CN" altLang="en-US" dirty="0" smtClean="0">
                <a:latin typeface="Arial" charset="0"/>
              </a:rPr>
              <a:t>的文件头包含整个文件的控制结构。它的定义如下：</a:t>
            </a:r>
          </a:p>
        </p:txBody>
      </p:sp>
      <p:sp>
        <p:nvSpPr>
          <p:cNvPr id="91140" name="灯片编号占位符 3"/>
          <p:cNvSpPr txBox="1">
            <a:spLocks noGrp="1"/>
          </p:cNvSpPr>
          <p:nvPr/>
        </p:nvSpPr>
        <p:spPr bwMode="auto">
          <a:xfrm>
            <a:off x="3898765" y="8829573"/>
            <a:ext cx="2981409" cy="46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8BF49B80-5CC8-42F5-AF30-CCAE00A698F2}" type="slidenum">
              <a:rPr lang="en-US" altLang="zh-CN" sz="1200"/>
              <a:pPr algn="r" eaLnBrk="1" hangingPunct="1"/>
              <a:t>64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81434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 smtClean="0">
              <a:latin typeface="Arial" charset="0"/>
            </a:endParaRPr>
          </a:p>
        </p:txBody>
      </p:sp>
      <p:sp>
        <p:nvSpPr>
          <p:cNvPr id="93188" name="灯片编号占位符 3"/>
          <p:cNvSpPr txBox="1">
            <a:spLocks noGrp="1"/>
          </p:cNvSpPr>
          <p:nvPr/>
        </p:nvSpPr>
        <p:spPr bwMode="auto">
          <a:xfrm>
            <a:off x="3898765" y="8829573"/>
            <a:ext cx="2981409" cy="46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374B3C97-6D55-4F03-B08E-88A154212790}" type="slidenum">
              <a:rPr lang="en-US" altLang="zh-CN" sz="1200"/>
              <a:pPr algn="r" eaLnBrk="1" hangingPunct="1"/>
              <a:t>65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470987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1" smtClean="0">
                <a:latin typeface="Arial" charset="0"/>
              </a:rPr>
              <a:t>1</a:t>
            </a:r>
            <a:r>
              <a:rPr lang="zh-CN" altLang="en-US" b="1" smtClean="0">
                <a:latin typeface="Arial" charset="0"/>
              </a:rPr>
              <a:t>、栈区（</a:t>
            </a:r>
            <a:r>
              <a:rPr lang="en-US" altLang="zh-CN" b="1" smtClean="0">
                <a:latin typeface="Arial" charset="0"/>
              </a:rPr>
              <a:t>stack</a:t>
            </a:r>
            <a:r>
              <a:rPr lang="zh-CN" altLang="en-US" b="1" smtClean="0">
                <a:latin typeface="Arial" charset="0"/>
              </a:rPr>
              <a:t>）：</a:t>
            </a:r>
            <a:r>
              <a:rPr lang="zh-CN" altLang="en-US" smtClean="0">
                <a:latin typeface="Arial" charset="0"/>
              </a:rPr>
              <a:t>由编译器自动分配释放 ，存放函数的参数值，局部变量的值等。其操作方式类似于数据结构中的栈。 </a:t>
            </a:r>
          </a:p>
          <a:p>
            <a:r>
              <a:rPr lang="en-US" altLang="zh-CN" b="1" smtClean="0">
                <a:latin typeface="Arial" charset="0"/>
              </a:rPr>
              <a:t>2</a:t>
            </a:r>
            <a:r>
              <a:rPr lang="zh-CN" altLang="en-US" b="1" smtClean="0">
                <a:latin typeface="Arial" charset="0"/>
              </a:rPr>
              <a:t>、堆区（</a:t>
            </a:r>
            <a:r>
              <a:rPr lang="en-US" altLang="zh-CN" b="1" smtClean="0">
                <a:latin typeface="Arial" charset="0"/>
              </a:rPr>
              <a:t>heap</a:t>
            </a:r>
            <a:r>
              <a:rPr lang="zh-CN" altLang="en-US" b="1" smtClean="0">
                <a:latin typeface="Arial" charset="0"/>
              </a:rPr>
              <a:t>）：</a:t>
            </a:r>
            <a:r>
              <a:rPr lang="zh-CN" altLang="en-US" smtClean="0">
                <a:latin typeface="Arial" charset="0"/>
              </a:rPr>
              <a:t>由程序员分配释放， 若程序员不释放，程序结束时可能由</a:t>
            </a:r>
            <a:r>
              <a:rPr lang="en-US" altLang="zh-CN" smtClean="0">
                <a:latin typeface="Arial" charset="0"/>
              </a:rPr>
              <a:t>OS</a:t>
            </a:r>
            <a:r>
              <a:rPr lang="zh-CN" altLang="en-US" smtClean="0">
                <a:latin typeface="Arial" charset="0"/>
              </a:rPr>
              <a:t>回收 。注意它与数据结构中的堆是两回事，分配方式倒是类似于链表。 </a:t>
            </a:r>
          </a:p>
          <a:p>
            <a:r>
              <a:rPr lang="en-US" altLang="zh-CN" b="1" smtClean="0">
                <a:latin typeface="Arial" charset="0"/>
              </a:rPr>
              <a:t>3</a:t>
            </a:r>
            <a:r>
              <a:rPr lang="zh-CN" altLang="en-US" b="1" smtClean="0">
                <a:latin typeface="Arial" charset="0"/>
              </a:rPr>
              <a:t>、全局区（静态区）：</a:t>
            </a:r>
            <a:r>
              <a:rPr lang="zh-CN" altLang="en-US" smtClean="0">
                <a:latin typeface="Arial" charset="0"/>
              </a:rPr>
              <a:t>全局变量和静态变量的存储是放在一块的，初始化的全局变量和静态变量在一块区域， 未初始化的全局变量和未初始化的静态变量在相邻的另一块区域。 程序结束后由系统释放。 </a:t>
            </a:r>
          </a:p>
          <a:p>
            <a:r>
              <a:rPr lang="en-US" altLang="zh-CN" b="1" smtClean="0">
                <a:latin typeface="Arial" charset="0"/>
              </a:rPr>
              <a:t>4</a:t>
            </a:r>
            <a:r>
              <a:rPr lang="zh-CN" altLang="en-US" b="1" smtClean="0">
                <a:latin typeface="Arial" charset="0"/>
              </a:rPr>
              <a:t>、文字常量区：</a:t>
            </a:r>
            <a:r>
              <a:rPr lang="zh-CN" altLang="en-US" smtClean="0">
                <a:latin typeface="Arial" charset="0"/>
              </a:rPr>
              <a:t>常量字符串就是放在这里的。 程序结束后由系统释放。 </a:t>
            </a:r>
          </a:p>
          <a:p>
            <a:r>
              <a:rPr lang="en-US" altLang="zh-CN" b="1" smtClean="0">
                <a:latin typeface="Arial" charset="0"/>
              </a:rPr>
              <a:t>5</a:t>
            </a:r>
            <a:r>
              <a:rPr lang="zh-CN" altLang="en-US" b="1" smtClean="0">
                <a:latin typeface="Arial" charset="0"/>
              </a:rPr>
              <a:t>、程序代码区：</a:t>
            </a:r>
            <a:r>
              <a:rPr lang="zh-CN" altLang="en-US" smtClean="0">
                <a:latin typeface="Arial" charset="0"/>
              </a:rPr>
              <a:t>存放函数体的二进制代码。</a:t>
            </a:r>
          </a:p>
          <a:p>
            <a:endParaRPr lang="en-US" altLang="zh-CN" smtClean="0">
              <a:latin typeface="Arial" charset="0"/>
            </a:endParaRPr>
          </a:p>
          <a:p>
            <a:r>
              <a:rPr lang="zh-CN" altLang="en-US" b="1" smtClean="0">
                <a:latin typeface="Arial" charset="0"/>
              </a:rPr>
              <a:t>堆栈段：</a:t>
            </a:r>
            <a:endParaRPr lang="zh-CN" altLang="en-US" smtClean="0">
              <a:latin typeface="Arial" charset="0"/>
            </a:endParaRPr>
          </a:p>
          <a:p>
            <a:r>
              <a:rPr lang="zh-CN" altLang="en-US" smtClean="0">
                <a:latin typeface="Arial" charset="0"/>
              </a:rPr>
              <a:t>　　</a:t>
            </a:r>
            <a:r>
              <a:rPr lang="en-US" altLang="zh-CN" smtClean="0">
                <a:latin typeface="Arial" charset="0"/>
              </a:rPr>
              <a:t>1. </a:t>
            </a:r>
            <a:r>
              <a:rPr lang="zh-CN" altLang="en-US" smtClean="0">
                <a:latin typeface="Arial" charset="0"/>
              </a:rPr>
              <a:t>为函数内部的局部变量提供存储空间。</a:t>
            </a:r>
          </a:p>
          <a:p>
            <a:r>
              <a:rPr lang="zh-CN" altLang="en-US" smtClean="0">
                <a:latin typeface="Arial" charset="0"/>
              </a:rPr>
              <a:t>　　</a:t>
            </a:r>
            <a:r>
              <a:rPr lang="en-US" altLang="zh-CN" smtClean="0">
                <a:latin typeface="Arial" charset="0"/>
              </a:rPr>
              <a:t>2. </a:t>
            </a:r>
            <a:r>
              <a:rPr lang="zh-CN" altLang="en-US" smtClean="0">
                <a:latin typeface="Arial" charset="0"/>
              </a:rPr>
              <a:t>进行函数调用时，存储“过程活动记录”。</a:t>
            </a:r>
          </a:p>
          <a:p>
            <a:r>
              <a:rPr lang="zh-CN" altLang="en-US" smtClean="0">
                <a:latin typeface="Arial" charset="0"/>
              </a:rPr>
              <a:t>　　</a:t>
            </a:r>
            <a:r>
              <a:rPr lang="en-US" altLang="zh-CN" smtClean="0">
                <a:latin typeface="Arial" charset="0"/>
              </a:rPr>
              <a:t>3. </a:t>
            </a:r>
            <a:r>
              <a:rPr lang="zh-CN" altLang="en-US" smtClean="0">
                <a:latin typeface="Arial" charset="0"/>
              </a:rPr>
              <a:t>用作暂时存储区。如计算一个很长的算术表达式时，可以将部分计算结果压入堆栈。</a:t>
            </a:r>
          </a:p>
          <a:p>
            <a:r>
              <a:rPr lang="zh-CN" altLang="en-US" b="1" smtClean="0">
                <a:latin typeface="Arial" charset="0"/>
              </a:rPr>
              <a:t>数据段（静态存储区）：</a:t>
            </a:r>
            <a:endParaRPr lang="zh-CN" altLang="en-US" smtClean="0">
              <a:latin typeface="Arial" charset="0"/>
            </a:endParaRPr>
          </a:p>
          <a:p>
            <a:r>
              <a:rPr lang="zh-CN" altLang="en-US" smtClean="0">
                <a:latin typeface="Arial" charset="0"/>
              </a:rPr>
              <a:t>　　包括</a:t>
            </a:r>
            <a:r>
              <a:rPr lang="en-US" altLang="zh-CN" smtClean="0">
                <a:latin typeface="Arial" charset="0"/>
              </a:rPr>
              <a:t>BSS</a:t>
            </a:r>
            <a:r>
              <a:rPr lang="zh-CN" altLang="en-US" smtClean="0">
                <a:latin typeface="Arial" charset="0"/>
              </a:rPr>
              <a:t>段的数据段，</a:t>
            </a:r>
            <a:r>
              <a:rPr lang="en-US" altLang="zh-CN" smtClean="0">
                <a:latin typeface="Arial" charset="0"/>
              </a:rPr>
              <a:t>BSS</a:t>
            </a:r>
            <a:r>
              <a:rPr lang="zh-CN" altLang="en-US" smtClean="0">
                <a:latin typeface="Arial" charset="0"/>
              </a:rPr>
              <a:t>段存储未初始化的全局变量、静态变量。数据段存储经过初始化的全局和静态变量。</a:t>
            </a:r>
          </a:p>
          <a:p>
            <a:r>
              <a:rPr lang="zh-CN" altLang="en-US" b="1" smtClean="0">
                <a:latin typeface="Arial" charset="0"/>
              </a:rPr>
              <a:t>代码段：</a:t>
            </a:r>
            <a:endParaRPr lang="zh-CN" altLang="en-US" smtClean="0">
              <a:latin typeface="Arial" charset="0"/>
            </a:endParaRPr>
          </a:p>
          <a:p>
            <a:r>
              <a:rPr lang="zh-CN" altLang="en-US" smtClean="0">
                <a:latin typeface="Arial" charset="0"/>
              </a:rPr>
              <a:t>　　又称为文本段。存储可执行文件的指令。</a:t>
            </a:r>
          </a:p>
          <a:p>
            <a:r>
              <a:rPr lang="zh-CN" altLang="en-US" b="1" smtClean="0">
                <a:latin typeface="Arial" charset="0"/>
              </a:rPr>
              <a:t>堆：</a:t>
            </a:r>
            <a:endParaRPr lang="zh-CN" altLang="en-US" smtClean="0">
              <a:latin typeface="Arial" charset="0"/>
            </a:endParaRPr>
          </a:p>
          <a:p>
            <a:r>
              <a:rPr lang="zh-CN" altLang="en-US" smtClean="0">
                <a:latin typeface="Arial" charset="0"/>
              </a:rPr>
              <a:t>　　就像堆栈段能够根据需要自动增长一样，数据段也有一个对象，用于完成这项工作，这就是堆（</a:t>
            </a:r>
            <a:r>
              <a:rPr lang="en-US" altLang="zh-CN" smtClean="0">
                <a:latin typeface="Arial" charset="0"/>
              </a:rPr>
              <a:t>heap</a:t>
            </a:r>
            <a:r>
              <a:rPr lang="zh-CN" altLang="en-US" smtClean="0">
                <a:latin typeface="Arial" charset="0"/>
              </a:rPr>
              <a:t>）。堆区域用来动态分配的存储，也就是用 </a:t>
            </a:r>
            <a:r>
              <a:rPr lang="en-US" altLang="zh-CN" smtClean="0">
                <a:latin typeface="Arial" charset="0"/>
              </a:rPr>
              <a:t>malloc </a:t>
            </a:r>
            <a:r>
              <a:rPr lang="zh-CN" altLang="en-US" smtClean="0">
                <a:latin typeface="Arial" charset="0"/>
              </a:rPr>
              <a:t>函数活的的内存。</a:t>
            </a:r>
            <a:r>
              <a:rPr lang="en-US" altLang="zh-CN" smtClean="0">
                <a:latin typeface="Arial" charset="0"/>
              </a:rPr>
              <a:t>calloc</a:t>
            </a:r>
            <a:r>
              <a:rPr lang="zh-CN" altLang="en-US" smtClean="0">
                <a:latin typeface="Arial" charset="0"/>
              </a:rPr>
              <a:t>和</a:t>
            </a:r>
            <a:r>
              <a:rPr lang="en-US" altLang="zh-CN" smtClean="0">
                <a:latin typeface="Arial" charset="0"/>
              </a:rPr>
              <a:t>realloc</a:t>
            </a:r>
            <a:r>
              <a:rPr lang="zh-CN" altLang="en-US" smtClean="0">
                <a:latin typeface="Arial" charset="0"/>
              </a:rPr>
              <a:t>和</a:t>
            </a:r>
            <a:r>
              <a:rPr lang="en-US" altLang="zh-CN" smtClean="0">
                <a:latin typeface="Arial" charset="0"/>
              </a:rPr>
              <a:t>malloc</a:t>
            </a:r>
            <a:r>
              <a:rPr lang="zh-CN" altLang="en-US" smtClean="0">
                <a:latin typeface="Arial" charset="0"/>
              </a:rPr>
              <a:t>类似。前者返回指针的之前把分配好的内存内容都清空为零。后者改变一个指针所指向的内存块的大小，可以扩大和缩小，他经常把内存拷贝到别的地方然后将新地址返回。</a:t>
            </a:r>
          </a:p>
          <a:p>
            <a:endParaRPr lang="zh-CN" altLang="en-US" smtClean="0">
              <a:latin typeface="Arial" charset="0"/>
            </a:endParaRPr>
          </a:p>
        </p:txBody>
      </p:sp>
      <p:sp>
        <p:nvSpPr>
          <p:cNvPr id="95236" name="灯片编号占位符 3"/>
          <p:cNvSpPr txBox="1">
            <a:spLocks noGrp="1"/>
          </p:cNvSpPr>
          <p:nvPr/>
        </p:nvSpPr>
        <p:spPr bwMode="auto">
          <a:xfrm>
            <a:off x="3898765" y="8829573"/>
            <a:ext cx="2981409" cy="46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7246CB27-C25B-4E5A-9C3B-F530E9785302}" type="slidenum">
              <a:rPr lang="en-US" altLang="zh-CN" sz="1200"/>
              <a:pPr algn="r" eaLnBrk="1" hangingPunct="1"/>
              <a:t>66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8091194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charset="0"/>
              </a:rPr>
              <a:t>每种编译器都有自己的链接脚本格式，高速编译器各个段的存储布局包括逻辑地址、虚拟地址和物理地址。</a:t>
            </a:r>
          </a:p>
        </p:txBody>
      </p:sp>
      <p:sp>
        <p:nvSpPr>
          <p:cNvPr id="99332" name="灯片编号占位符 3"/>
          <p:cNvSpPr txBox="1">
            <a:spLocks noGrp="1"/>
          </p:cNvSpPr>
          <p:nvPr/>
        </p:nvSpPr>
        <p:spPr bwMode="auto">
          <a:xfrm>
            <a:off x="3898765" y="8829573"/>
            <a:ext cx="2981409" cy="46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C63ADE74-242D-4658-9A85-4C6B4C107192}" type="slidenum">
              <a:rPr lang="en-US" altLang="zh-CN" sz="1200"/>
              <a:pPr algn="r" eaLnBrk="1" hangingPunct="1"/>
              <a:t>67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2055810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charset="0"/>
              </a:rPr>
              <a:t> 如何分配地址空间呢，我们再存储管理一章会深入讲解。</a:t>
            </a:r>
          </a:p>
        </p:txBody>
      </p:sp>
      <p:sp>
        <p:nvSpPr>
          <p:cNvPr id="101380" name="灯片编号占位符 3"/>
          <p:cNvSpPr txBox="1">
            <a:spLocks noGrp="1"/>
          </p:cNvSpPr>
          <p:nvPr/>
        </p:nvSpPr>
        <p:spPr bwMode="auto">
          <a:xfrm>
            <a:off x="3898765" y="8829573"/>
            <a:ext cx="2981409" cy="46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48E2A17B-F86C-4FD4-A8EC-5C38381793FA}" type="slidenum">
              <a:rPr lang="en-US" altLang="zh-CN" sz="1200"/>
              <a:pPr algn="r" eaLnBrk="1" hangingPunct="1"/>
              <a:t>68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956633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charset="0"/>
              </a:rPr>
              <a:t> </a:t>
            </a:r>
          </a:p>
        </p:txBody>
      </p:sp>
      <p:sp>
        <p:nvSpPr>
          <p:cNvPr id="103428" name="灯片编号占位符 3"/>
          <p:cNvSpPr txBox="1">
            <a:spLocks noGrp="1"/>
          </p:cNvSpPr>
          <p:nvPr/>
        </p:nvSpPr>
        <p:spPr bwMode="auto">
          <a:xfrm>
            <a:off x="3898765" y="8829573"/>
            <a:ext cx="2981409" cy="46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748AAE11-5E98-4E41-B165-AF0ACA64D557}" type="slidenum">
              <a:rPr lang="en-US" altLang="zh-CN" sz="1200"/>
              <a:pPr algn="r" eaLnBrk="1" hangingPunct="1"/>
              <a:t>69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0704597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latin typeface="Arial" charset="0"/>
              </a:rPr>
              <a:t>如果</a:t>
            </a:r>
            <a:r>
              <a:rPr lang="en-US" altLang="zh-CN" smtClean="0">
                <a:latin typeface="Arial" charset="0"/>
              </a:rPr>
              <a:t>100</a:t>
            </a:r>
            <a:r>
              <a:rPr lang="zh-CN" altLang="en-US" smtClean="0">
                <a:latin typeface="Arial" charset="0"/>
              </a:rPr>
              <a:t>是真实的地址，进程</a:t>
            </a:r>
            <a:r>
              <a:rPr lang="en-US" altLang="zh-CN" smtClean="0">
                <a:latin typeface="Arial" charset="0"/>
              </a:rPr>
              <a:t>1</a:t>
            </a:r>
            <a:r>
              <a:rPr lang="zh-CN" altLang="en-US" smtClean="0">
                <a:latin typeface="Arial" charset="0"/>
              </a:rPr>
              <a:t>进程</a:t>
            </a:r>
            <a:r>
              <a:rPr lang="en-US" altLang="zh-CN" smtClean="0">
                <a:latin typeface="Arial" charset="0"/>
              </a:rPr>
              <a:t>2</a:t>
            </a:r>
            <a:r>
              <a:rPr lang="zh-CN" altLang="en-US" smtClean="0">
                <a:latin typeface="Arial" charset="0"/>
              </a:rPr>
              <a:t>都要对</a:t>
            </a:r>
            <a:r>
              <a:rPr lang="en-US" altLang="zh-CN" smtClean="0">
                <a:latin typeface="Arial" charset="0"/>
              </a:rPr>
              <a:t>100</a:t>
            </a:r>
            <a:r>
              <a:rPr lang="zh-CN" altLang="en-US" smtClean="0">
                <a:latin typeface="Arial" charset="0"/>
              </a:rPr>
              <a:t>读写，那么我们就需要保护。</a:t>
            </a:r>
          </a:p>
        </p:txBody>
      </p:sp>
    </p:spTree>
    <p:extLst>
      <p:ext uri="{BB962C8B-B14F-4D97-AF65-F5344CB8AC3E}">
        <p14:creationId xmlns:p14="http://schemas.microsoft.com/office/powerpoint/2010/main" val="133456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7958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06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338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4543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63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41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0232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5762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06450" y="1233488"/>
            <a:ext cx="82296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63192382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10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4310063" y="6613525"/>
            <a:ext cx="339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fld id="{35C97F1C-1B95-48C6-B62E-E3FE8DEC40BF}" type="slidenum">
              <a:rPr lang="en-US" altLang="zh-CN" sz="1000" b="1" smtClean="0">
                <a:solidFill>
                  <a:srgbClr val="006699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 dirty="0" smtClean="0">
              <a:solidFill>
                <a:srgbClr val="006699"/>
              </a:solidFill>
              <a:latin typeface="Helvetica" pitchFamily="34" charset="0"/>
            </a:endParaRPr>
          </a:p>
        </p:txBody>
      </p:sp>
      <p:sp>
        <p:nvSpPr>
          <p:cNvPr id="146442" name="Text Box 10"/>
          <p:cNvSpPr txBox="1">
            <a:spLocks noChangeArrowheads="1"/>
          </p:cNvSpPr>
          <p:nvPr/>
        </p:nvSpPr>
        <p:spPr bwMode="auto">
          <a:xfrm>
            <a:off x="7380288" y="6588125"/>
            <a:ext cx="17335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000" b="1" dirty="0" smtClean="0">
                <a:solidFill>
                  <a:srgbClr val="006699"/>
                </a:solidFill>
                <a:latin typeface="Helvetica" pitchFamily="34" charset="0"/>
              </a:rPr>
              <a:t>计算机学院</a:t>
            </a:r>
            <a:r>
              <a:rPr lang="en-US" altLang="zh-CN" sz="1000" b="1" dirty="0" smtClean="0">
                <a:solidFill>
                  <a:srgbClr val="006699"/>
                </a:solidFill>
                <a:latin typeface="Helvetica" pitchFamily="34" charset="0"/>
              </a:rPr>
              <a:t>-</a:t>
            </a:r>
            <a:r>
              <a:rPr lang="zh-CN" altLang="en-US" sz="1000" b="1" dirty="0" smtClean="0">
                <a:solidFill>
                  <a:srgbClr val="006699"/>
                </a:solidFill>
                <a:latin typeface="Helvetica" pitchFamily="34" charset="0"/>
              </a:rPr>
              <a:t>航天软件中心</a:t>
            </a:r>
          </a:p>
        </p:txBody>
      </p:sp>
      <p:sp>
        <p:nvSpPr>
          <p:cNvPr id="146443" name="Text Box 11"/>
          <p:cNvSpPr txBox="1">
            <a:spLocks noChangeArrowheads="1"/>
          </p:cNvSpPr>
          <p:nvPr/>
        </p:nvSpPr>
        <p:spPr bwMode="auto">
          <a:xfrm>
            <a:off x="261938" y="6602413"/>
            <a:ext cx="15922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1000" b="1" dirty="0" smtClean="0">
                <a:solidFill>
                  <a:srgbClr val="006699"/>
                </a:solidFill>
                <a:latin typeface="Helvetica" pitchFamily="34" charset="0"/>
              </a:rPr>
              <a:t>操作系统 </a:t>
            </a:r>
            <a:r>
              <a:rPr lang="en-US" altLang="zh-CN" sz="1000" b="1" dirty="0" smtClean="0">
                <a:solidFill>
                  <a:srgbClr val="006699"/>
                </a:solidFill>
                <a:latin typeface="Helvetica" pitchFamily="34" charset="0"/>
              </a:rPr>
              <a:t>for </a:t>
            </a:r>
            <a:r>
              <a:rPr lang="en-US" altLang="zh-CN" sz="1000" b="1" dirty="0" smtClean="0">
                <a:solidFill>
                  <a:srgbClr val="006699"/>
                </a:solidFill>
                <a:latin typeface="Helvetica" pitchFamily="34" charset="0"/>
              </a:rPr>
              <a:t>2015</a:t>
            </a:r>
            <a:r>
              <a:rPr lang="zh-CN" altLang="en-US" sz="1000" b="1" dirty="0" smtClean="0">
                <a:solidFill>
                  <a:srgbClr val="006699"/>
                </a:solidFill>
                <a:latin typeface="Helvetica" pitchFamily="34" charset="0"/>
              </a:rPr>
              <a:t>级</a:t>
            </a:r>
            <a:r>
              <a:rPr lang="zh-CN" altLang="en-US" sz="1000" b="1" dirty="0" smtClean="0">
                <a:solidFill>
                  <a:srgbClr val="006699"/>
                </a:solidFill>
                <a:latin typeface="Helvetica" pitchFamily="34" charset="0"/>
              </a:rPr>
              <a:t>本科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ransition/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ELF&#25991;&#20214;.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4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hinaitlab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81813" y="6107113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8478078-D917-4452-8971-746AB5B7319E}" type="slidenum">
              <a:rPr kumimoji="0" lang="en-US" altLang="zh-CN" sz="14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kumimoji="0" lang="en-US" altLang="zh-CN" sz="140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400" y="1335088"/>
            <a:ext cx="7620000" cy="41148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endParaRPr lang="en-US" altLang="zh-CN" sz="2000" b="1" dirty="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en-US" altLang="zh-CN" sz="2000" b="1" dirty="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altLang="zh-CN" sz="20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                         </a:t>
            </a:r>
            <a:r>
              <a:rPr lang="zh-CN" altLang="en-US" sz="28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主讲</a:t>
            </a:r>
            <a:r>
              <a:rPr lang="zh-CN" altLang="en-US" sz="28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教师：曲明</a:t>
            </a:r>
            <a:r>
              <a:rPr lang="zh-CN" altLang="en-US" sz="28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成 </a:t>
            </a:r>
            <a:r>
              <a:rPr lang="zh-CN" altLang="en-US" sz="28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博士</a:t>
            </a:r>
            <a:r>
              <a:rPr lang="zh-CN" altLang="en-US" sz="2800" b="1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后</a:t>
            </a:r>
            <a:r>
              <a:rPr lang="en-US" altLang="zh-CN" sz="2800" b="1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/</a:t>
            </a:r>
            <a:r>
              <a:rPr lang="zh-CN" altLang="en-US" sz="2800" b="1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硕导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                     电   话：  </a:t>
            </a:r>
            <a:r>
              <a:rPr lang="en-US" altLang="zh-CN" sz="2400" b="1" dirty="0" smtClean="0">
                <a:solidFill>
                  <a:srgbClr val="A5002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15645102418</a:t>
            </a:r>
            <a:endParaRPr lang="zh-CN" altLang="en-US" sz="2400" b="1" dirty="0" smtClean="0">
              <a:solidFill>
                <a:srgbClr val="A50021"/>
              </a:solidFill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		</a:t>
            </a:r>
            <a:r>
              <a:rPr lang="en-US" altLang="zh-CN" sz="24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	E-mail</a:t>
            </a:r>
            <a:r>
              <a:rPr lang="zh-CN" altLang="en-US" sz="24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： </a:t>
            </a:r>
            <a:r>
              <a:rPr lang="en-US" altLang="zh-CN" sz="2400" b="1" dirty="0" err="1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qumingcheng@126.com</a:t>
            </a:r>
            <a:endParaRPr lang="en-US" altLang="zh-CN" sz="2400" b="1" dirty="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en-US" altLang="zh-CN" sz="2400" b="1" dirty="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altLang="zh-CN" sz="20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                          </a:t>
            </a:r>
            <a:r>
              <a:rPr lang="zh-CN" altLang="en-US" sz="2800" b="1" dirty="0">
                <a:solidFill>
                  <a:srgbClr val="993300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计算机</a:t>
            </a:r>
            <a:r>
              <a:rPr lang="zh-CN" altLang="en-US" sz="2800" b="1" dirty="0" smtClean="0">
                <a:solidFill>
                  <a:srgbClr val="993300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学院航天软件</a:t>
            </a:r>
            <a:r>
              <a:rPr lang="zh-CN" altLang="en-US" sz="2800" b="1" dirty="0" smtClean="0">
                <a:solidFill>
                  <a:srgbClr val="993300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中心</a:t>
            </a:r>
            <a:endParaRPr lang="en-US" altLang="zh-CN" sz="2800" b="1" dirty="0" smtClean="0">
              <a:solidFill>
                <a:srgbClr val="993300"/>
              </a:solidFill>
              <a:latin typeface="Times New Roman" pitchFamily="18" charset="0"/>
              <a:ea typeface="华文新魏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zh-CN" altLang="en-US" sz="2000" b="1" dirty="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                                </a:t>
            </a:r>
            <a:endParaRPr lang="en-US" altLang="zh-CN" sz="2800" b="1" dirty="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914400"/>
            <a:ext cx="4724400" cy="838200"/>
          </a:xfrm>
        </p:spPr>
        <p:txBody>
          <a:bodyPr/>
          <a:lstStyle/>
          <a:p>
            <a:pPr eaLnBrk="1" hangingPunct="1"/>
            <a:r>
              <a:rPr lang="en-US" altLang="zh-CN" sz="2400" u="sng" dirty="0" smtClean="0">
                <a:solidFill>
                  <a:srgbClr val="66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600" u="sng" dirty="0" smtClean="0">
                <a:solidFill>
                  <a:srgbClr val="66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</a:t>
            </a:r>
            <a:endParaRPr lang="zh-CN" altLang="en-US" sz="2400" i="1" dirty="0" smtClean="0">
              <a:solidFill>
                <a:srgbClr val="66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53" name="Rectangle 8"/>
          <p:cNvSpPr>
            <a:spLocks noChangeArrowheads="1"/>
          </p:cNvSpPr>
          <p:nvPr/>
        </p:nvSpPr>
        <p:spPr bwMode="auto">
          <a:xfrm>
            <a:off x="1447800" y="1811338"/>
            <a:ext cx="6934200" cy="41910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4400">
              <a:solidFill>
                <a:schemeClr val="tx2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77875"/>
            <a:ext cx="8229600" cy="576263"/>
          </a:xfrm>
        </p:spPr>
        <p:txBody>
          <a:bodyPr/>
          <a:lstStyle/>
          <a:p>
            <a:r>
              <a:rPr lang="zh-CN" altLang="en-US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3:</a:t>
            </a:r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计算机系统的基本特征</a:t>
            </a:r>
            <a:r>
              <a:rPr lang="en-US" altLang="zh-CN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1267" name="Picture 3" descr="j02938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76200"/>
            <a:ext cx="9413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06450" y="1604963"/>
            <a:ext cx="8229600" cy="8667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的速度相比其他设备要快的多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!</a:t>
            </a:r>
          </a:p>
          <a:p>
            <a:r>
              <a:rPr lang="zh-CN" altLang="en-US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中断技术、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DMA</a:t>
            </a:r>
            <a:r>
              <a:rPr lang="zh-CN" altLang="en-US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技术可以使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等设备工作过程几乎脱离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的干预！</a:t>
            </a:r>
          </a:p>
        </p:txBody>
      </p:sp>
      <p:sp>
        <p:nvSpPr>
          <p:cNvPr id="248837" name="Rectangle 5"/>
          <p:cNvSpPr>
            <a:spLocks noChangeArrowheads="1"/>
          </p:cNvSpPr>
          <p:nvPr/>
        </p:nvSpPr>
        <p:spPr bwMode="auto">
          <a:xfrm>
            <a:off x="828675" y="3571875"/>
            <a:ext cx="743585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根据</a:t>
            </a:r>
            <a:r>
              <a:rPr lang="en-US" altLang="zh-CN" sz="20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I/O</a:t>
            </a:r>
            <a:r>
              <a:rPr lang="zh-CN" altLang="en-US" sz="20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设备的特性，完全可以在此时让出</a:t>
            </a:r>
            <a:r>
              <a:rPr lang="en-US" altLang="zh-CN" sz="20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CPU</a:t>
            </a:r>
            <a:r>
              <a:rPr lang="zh-CN" altLang="en-US" sz="20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给其他程序</a:t>
            </a:r>
          </a:p>
        </p:txBody>
      </p:sp>
      <p:grpSp>
        <p:nvGrpSpPr>
          <p:cNvPr id="248838" name="Group 6"/>
          <p:cNvGrpSpPr>
            <a:grpSpLocks/>
          </p:cNvGrpSpPr>
          <p:nvPr/>
        </p:nvGrpSpPr>
        <p:grpSpPr bwMode="auto">
          <a:xfrm>
            <a:off x="595313" y="2767013"/>
            <a:ext cx="7947025" cy="469900"/>
            <a:chOff x="384" y="2584"/>
            <a:chExt cx="5006" cy="296"/>
          </a:xfrm>
        </p:grpSpPr>
        <p:sp>
          <p:nvSpPr>
            <p:cNvPr id="11297" name="Text Box 7"/>
            <p:cNvSpPr txBox="1">
              <a:spLocks noChangeArrowheads="1"/>
            </p:cNvSpPr>
            <p:nvPr/>
          </p:nvSpPr>
          <p:spPr bwMode="auto">
            <a:xfrm>
              <a:off x="384" y="2584"/>
              <a:ext cx="785" cy="296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sum</a:t>
              </a:r>
            </a:p>
          </p:txBody>
        </p:sp>
        <p:sp>
          <p:nvSpPr>
            <p:cNvPr id="11298" name="Line 8"/>
            <p:cNvSpPr>
              <a:spLocks noChangeShapeType="1"/>
            </p:cNvSpPr>
            <p:nvPr/>
          </p:nvSpPr>
          <p:spPr bwMode="auto">
            <a:xfrm>
              <a:off x="1169" y="2735"/>
              <a:ext cx="576" cy="0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9" name="Text Box 9"/>
            <p:cNvSpPr txBox="1">
              <a:spLocks noChangeArrowheads="1"/>
            </p:cNvSpPr>
            <p:nvPr/>
          </p:nvSpPr>
          <p:spPr bwMode="auto">
            <a:xfrm>
              <a:off x="1748" y="2602"/>
              <a:ext cx="9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1436688"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 defTabSz="1436688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 defTabSz="1436688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 defTabSz="1436688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 defTabSz="1436688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defTabSz="1436688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defTabSz="1436688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defTabSz="1436688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defTabSz="1436688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（等待</a:t>
              </a:r>
              <a:r>
                <a:rPr kumimoji="0" lang="en-US" altLang="zh-CN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I/O</a:t>
              </a:r>
              <a:r>
                <a:rPr kumimoji="0" lang="zh-CN" altLang="en-US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）</a:t>
              </a:r>
              <a:endParaRPr kumimoji="0" lang="zh-CN" altLang="en-US" sz="4400">
                <a:solidFill>
                  <a:srgbClr val="0F0C19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300" name="Line 10"/>
            <p:cNvSpPr>
              <a:spLocks noChangeShapeType="1"/>
            </p:cNvSpPr>
            <p:nvPr/>
          </p:nvSpPr>
          <p:spPr bwMode="auto">
            <a:xfrm flipV="1">
              <a:off x="2945" y="2726"/>
              <a:ext cx="624" cy="4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1" name="Line 11"/>
            <p:cNvSpPr>
              <a:spLocks noChangeShapeType="1"/>
            </p:cNvSpPr>
            <p:nvPr/>
          </p:nvSpPr>
          <p:spPr bwMode="auto">
            <a:xfrm>
              <a:off x="2945" y="2604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2" name="Line 12"/>
            <p:cNvSpPr>
              <a:spLocks noChangeShapeType="1"/>
            </p:cNvSpPr>
            <p:nvPr/>
          </p:nvSpPr>
          <p:spPr bwMode="auto">
            <a:xfrm>
              <a:off x="1745" y="2603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3" name="Text Box 13"/>
            <p:cNvSpPr txBox="1">
              <a:spLocks noChangeArrowheads="1"/>
            </p:cNvSpPr>
            <p:nvPr/>
          </p:nvSpPr>
          <p:spPr bwMode="auto">
            <a:xfrm>
              <a:off x="3569" y="2609"/>
              <a:ext cx="9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b="1">
                  <a:solidFill>
                    <a:srgbClr val="0F0C19"/>
                  </a:solidFill>
                  <a:latin typeface="Verdana" pitchFamily="34" charset="0"/>
                </a:rPr>
                <a:t>    (</a:t>
              </a:r>
              <a:r>
                <a:rPr kumimoji="0" lang="zh-CN" altLang="en-US" sz="1800" b="1">
                  <a:solidFill>
                    <a:srgbClr val="0F0C19"/>
                  </a:solidFill>
                  <a:latin typeface="Verdana" pitchFamily="34" charset="0"/>
                </a:rPr>
                <a:t>等待</a:t>
              </a:r>
              <a:r>
                <a:rPr kumimoji="0" lang="en-US" altLang="zh-CN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I/O</a:t>
              </a:r>
              <a:r>
                <a:rPr kumimoji="0" lang="en-US" altLang="zh-CN" sz="1800" b="1">
                  <a:solidFill>
                    <a:srgbClr val="0F0C19"/>
                  </a:solidFill>
                  <a:latin typeface="Verdana" pitchFamily="34" charset="0"/>
                  <a:ea typeface="宋体" pitchFamily="2" charset="-122"/>
                </a:rPr>
                <a:t>)</a:t>
              </a:r>
            </a:p>
          </p:txBody>
        </p:sp>
        <p:sp>
          <p:nvSpPr>
            <p:cNvPr id="11304" name="Line 14"/>
            <p:cNvSpPr>
              <a:spLocks noChangeShapeType="1"/>
            </p:cNvSpPr>
            <p:nvPr/>
          </p:nvSpPr>
          <p:spPr bwMode="auto">
            <a:xfrm flipV="1">
              <a:off x="4766" y="2735"/>
              <a:ext cx="624" cy="4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5" name="Line 15"/>
            <p:cNvSpPr>
              <a:spLocks noChangeShapeType="1"/>
            </p:cNvSpPr>
            <p:nvPr/>
          </p:nvSpPr>
          <p:spPr bwMode="auto">
            <a:xfrm>
              <a:off x="4766" y="2611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6" name="Line 16"/>
            <p:cNvSpPr>
              <a:spLocks noChangeShapeType="1"/>
            </p:cNvSpPr>
            <p:nvPr/>
          </p:nvSpPr>
          <p:spPr bwMode="auto">
            <a:xfrm>
              <a:off x="3566" y="2610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48849" name="Group 17"/>
          <p:cNvGrpSpPr>
            <a:grpSpLocks/>
          </p:cNvGrpSpPr>
          <p:nvPr/>
        </p:nvGrpSpPr>
        <p:grpSpPr bwMode="auto">
          <a:xfrm>
            <a:off x="595313" y="4287838"/>
            <a:ext cx="7947025" cy="1203325"/>
            <a:chOff x="384" y="2584"/>
            <a:chExt cx="5006" cy="758"/>
          </a:xfrm>
        </p:grpSpPr>
        <p:grpSp>
          <p:nvGrpSpPr>
            <p:cNvPr id="11277" name="Group 18"/>
            <p:cNvGrpSpPr>
              <a:grpSpLocks/>
            </p:cNvGrpSpPr>
            <p:nvPr/>
          </p:nvGrpSpPr>
          <p:grpSpPr bwMode="auto">
            <a:xfrm>
              <a:off x="384" y="2584"/>
              <a:ext cx="5006" cy="296"/>
              <a:chOff x="384" y="2584"/>
              <a:chExt cx="5006" cy="296"/>
            </a:xfrm>
          </p:grpSpPr>
          <p:sp>
            <p:nvSpPr>
              <p:cNvPr id="11287" name="Text Box 19"/>
              <p:cNvSpPr txBox="1">
                <a:spLocks noChangeArrowheads="1"/>
              </p:cNvSpPr>
              <p:nvPr/>
            </p:nvSpPr>
            <p:spPr bwMode="auto">
              <a:xfrm>
                <a:off x="384" y="2584"/>
                <a:ext cx="785" cy="296"/>
              </a:xfrm>
              <a:prstGeom prst="rect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>
                    <a:solidFill>
                      <a:srgbClr val="0F0C19"/>
                    </a:solidFill>
                    <a:latin typeface="Arial" charset="0"/>
                    <a:ea typeface="宋体" pitchFamily="2" charset="-122"/>
                  </a:rPr>
                  <a:t>sum</a:t>
                </a:r>
              </a:p>
            </p:txBody>
          </p:sp>
          <p:sp>
            <p:nvSpPr>
              <p:cNvPr id="11288" name="Line 20"/>
              <p:cNvSpPr>
                <a:spLocks noChangeShapeType="1"/>
              </p:cNvSpPr>
              <p:nvPr/>
            </p:nvSpPr>
            <p:spPr bwMode="auto">
              <a:xfrm>
                <a:off x="1169" y="2735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F0C19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89" name="Text Box 21"/>
              <p:cNvSpPr txBox="1">
                <a:spLocks noChangeArrowheads="1"/>
              </p:cNvSpPr>
              <p:nvPr/>
            </p:nvSpPr>
            <p:spPr bwMode="auto">
              <a:xfrm>
                <a:off x="1748" y="2602"/>
                <a:ext cx="90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1349375"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 defTabSz="1349375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 defTabSz="1349375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 defTabSz="1349375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 defTabSz="1349375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defTabSz="13493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defTabSz="13493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defTabSz="13493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defTabSz="13493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 b="1">
                    <a:solidFill>
                      <a:srgbClr val="0F0C19"/>
                    </a:solidFill>
                    <a:latin typeface="Verdana" pitchFamily="34" charset="0"/>
                    <a:ea typeface="宋体" pitchFamily="2" charset="-122"/>
                  </a:rPr>
                  <a:t>（等待</a:t>
                </a:r>
                <a:r>
                  <a:rPr kumimoji="0" lang="en-US" altLang="zh-CN" sz="2000" b="1">
                    <a:solidFill>
                      <a:srgbClr val="0F0C19"/>
                    </a:solidFill>
                    <a:latin typeface="Arial" charset="0"/>
                    <a:ea typeface="宋体" pitchFamily="2" charset="-122"/>
                  </a:rPr>
                  <a:t>I/O</a:t>
                </a:r>
                <a:r>
                  <a:rPr kumimoji="0" lang="zh-CN" altLang="en-US" sz="1800" b="1">
                    <a:solidFill>
                      <a:srgbClr val="0F0C19"/>
                    </a:solidFill>
                    <a:latin typeface="Verdana" pitchFamily="34" charset="0"/>
                    <a:ea typeface="宋体" pitchFamily="2" charset="-122"/>
                  </a:rPr>
                  <a:t>）</a:t>
                </a:r>
                <a:endParaRPr kumimoji="0" lang="en-US" altLang="zh-CN" sz="1800" b="1">
                  <a:solidFill>
                    <a:srgbClr val="0F0C1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11290" name="Line 22"/>
              <p:cNvSpPr>
                <a:spLocks noChangeShapeType="1"/>
              </p:cNvSpPr>
              <p:nvPr/>
            </p:nvSpPr>
            <p:spPr bwMode="auto">
              <a:xfrm flipV="1">
                <a:off x="2945" y="2726"/>
                <a:ext cx="624" cy="4"/>
              </a:xfrm>
              <a:prstGeom prst="line">
                <a:avLst/>
              </a:prstGeom>
              <a:noFill/>
              <a:ln w="38100">
                <a:solidFill>
                  <a:srgbClr val="0F0C19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1" name="Line 23"/>
              <p:cNvSpPr>
                <a:spLocks noChangeShapeType="1"/>
              </p:cNvSpPr>
              <p:nvPr/>
            </p:nvSpPr>
            <p:spPr bwMode="auto">
              <a:xfrm>
                <a:off x="2945" y="2604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F0C1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2" name="Line 24"/>
              <p:cNvSpPr>
                <a:spLocks noChangeShapeType="1"/>
              </p:cNvSpPr>
              <p:nvPr/>
            </p:nvSpPr>
            <p:spPr bwMode="auto">
              <a:xfrm>
                <a:off x="1745" y="2603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F0C1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3" name="Text Box 25"/>
              <p:cNvSpPr txBox="1">
                <a:spLocks noChangeArrowheads="1"/>
              </p:cNvSpPr>
              <p:nvPr/>
            </p:nvSpPr>
            <p:spPr bwMode="auto">
              <a:xfrm>
                <a:off x="3569" y="2609"/>
                <a:ext cx="90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1349375"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 defTabSz="1349375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 defTabSz="1349375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 defTabSz="1349375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 defTabSz="1349375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defTabSz="13493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defTabSz="13493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defTabSz="13493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defTabSz="13493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 b="1">
                    <a:solidFill>
                      <a:srgbClr val="0F0C19"/>
                    </a:solidFill>
                    <a:latin typeface="Verdana" pitchFamily="34" charset="0"/>
                    <a:ea typeface="宋体" pitchFamily="2" charset="-122"/>
                  </a:rPr>
                  <a:t>（等待</a:t>
                </a:r>
                <a:r>
                  <a:rPr kumimoji="0" lang="en-US" altLang="zh-CN" sz="2000" b="1">
                    <a:solidFill>
                      <a:srgbClr val="0F0C19"/>
                    </a:solidFill>
                    <a:latin typeface="Arial" charset="0"/>
                    <a:ea typeface="宋体" pitchFamily="2" charset="-122"/>
                  </a:rPr>
                  <a:t>I/O</a:t>
                </a:r>
                <a:r>
                  <a:rPr kumimoji="0" lang="zh-CN" altLang="en-US" sz="1800" b="1">
                    <a:solidFill>
                      <a:srgbClr val="0F0C19"/>
                    </a:solidFill>
                    <a:latin typeface="Verdana" pitchFamily="34" charset="0"/>
                    <a:ea typeface="宋体" pitchFamily="2" charset="-122"/>
                  </a:rPr>
                  <a:t>）</a:t>
                </a:r>
                <a:endParaRPr kumimoji="0" lang="en-US" altLang="zh-CN" sz="1800" b="1">
                  <a:solidFill>
                    <a:srgbClr val="0F0C19"/>
                  </a:solidFill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11294" name="Line 26"/>
              <p:cNvSpPr>
                <a:spLocks noChangeShapeType="1"/>
              </p:cNvSpPr>
              <p:nvPr/>
            </p:nvSpPr>
            <p:spPr bwMode="auto">
              <a:xfrm flipV="1">
                <a:off x="4766" y="2735"/>
                <a:ext cx="624" cy="4"/>
              </a:xfrm>
              <a:prstGeom prst="line">
                <a:avLst/>
              </a:prstGeom>
              <a:noFill/>
              <a:ln w="38100">
                <a:solidFill>
                  <a:srgbClr val="0F0C19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5" name="Line 27"/>
              <p:cNvSpPr>
                <a:spLocks noChangeShapeType="1"/>
              </p:cNvSpPr>
              <p:nvPr/>
            </p:nvSpPr>
            <p:spPr bwMode="auto">
              <a:xfrm>
                <a:off x="4766" y="2611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F0C1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6" name="Line 28"/>
              <p:cNvSpPr>
                <a:spLocks noChangeShapeType="1"/>
              </p:cNvSpPr>
              <p:nvPr/>
            </p:nvSpPr>
            <p:spPr bwMode="auto">
              <a:xfrm>
                <a:off x="3566" y="2610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F0C1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278" name="Text Box 29"/>
            <p:cNvSpPr txBox="1">
              <a:spLocks noChangeArrowheads="1"/>
            </p:cNvSpPr>
            <p:nvPr/>
          </p:nvSpPr>
          <p:spPr bwMode="auto">
            <a:xfrm>
              <a:off x="955" y="3084"/>
              <a:ext cx="785" cy="258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其他程序</a:t>
              </a:r>
            </a:p>
          </p:txBody>
        </p:sp>
        <p:sp>
          <p:nvSpPr>
            <p:cNvPr id="11279" name="Line 30"/>
            <p:cNvSpPr>
              <a:spLocks noChangeShapeType="1"/>
            </p:cNvSpPr>
            <p:nvPr/>
          </p:nvSpPr>
          <p:spPr bwMode="auto">
            <a:xfrm>
              <a:off x="1740" y="3215"/>
              <a:ext cx="1197" cy="1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0" name="Text Box 31"/>
            <p:cNvSpPr txBox="1">
              <a:spLocks noChangeArrowheads="1"/>
            </p:cNvSpPr>
            <p:nvPr/>
          </p:nvSpPr>
          <p:spPr bwMode="auto">
            <a:xfrm>
              <a:off x="2991" y="3082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(</a:t>
              </a:r>
              <a:r>
                <a:rPr kumimoji="0" lang="zh-CN" altLang="en-US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等待</a:t>
              </a:r>
              <a:r>
                <a:rPr kumimoji="0" lang="en-US" altLang="zh-CN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)</a:t>
              </a:r>
              <a:endParaRPr kumimoji="0" lang="en-US" altLang="zh-CN" sz="4400">
                <a:solidFill>
                  <a:srgbClr val="0F0C19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281" name="Line 32"/>
            <p:cNvSpPr>
              <a:spLocks noChangeShapeType="1"/>
            </p:cNvSpPr>
            <p:nvPr/>
          </p:nvSpPr>
          <p:spPr bwMode="auto">
            <a:xfrm>
              <a:off x="3561" y="3210"/>
              <a:ext cx="1200" cy="6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2" name="Line 33"/>
            <p:cNvSpPr>
              <a:spLocks noChangeShapeType="1"/>
            </p:cNvSpPr>
            <p:nvPr/>
          </p:nvSpPr>
          <p:spPr bwMode="auto">
            <a:xfrm>
              <a:off x="3561" y="3084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3" name="Line 34"/>
            <p:cNvSpPr>
              <a:spLocks noChangeShapeType="1"/>
            </p:cNvSpPr>
            <p:nvPr/>
          </p:nvSpPr>
          <p:spPr bwMode="auto">
            <a:xfrm>
              <a:off x="2937" y="3083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4" name="Text Box 35"/>
            <p:cNvSpPr txBox="1">
              <a:spLocks noChangeArrowheads="1"/>
            </p:cNvSpPr>
            <p:nvPr/>
          </p:nvSpPr>
          <p:spPr bwMode="auto">
            <a:xfrm>
              <a:off x="4809" y="3072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(</a:t>
              </a:r>
              <a:r>
                <a:rPr kumimoji="0" lang="zh-CN" altLang="en-US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等待</a:t>
              </a:r>
              <a:r>
                <a:rPr kumimoji="0" lang="en-US" altLang="zh-CN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)</a:t>
              </a:r>
              <a:endParaRPr kumimoji="0" lang="en-US" altLang="zh-CN" sz="4400">
                <a:solidFill>
                  <a:srgbClr val="0F0C19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285" name="Line 36"/>
            <p:cNvSpPr>
              <a:spLocks noChangeShapeType="1"/>
            </p:cNvSpPr>
            <p:nvPr/>
          </p:nvSpPr>
          <p:spPr bwMode="auto">
            <a:xfrm>
              <a:off x="5379" y="3074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6" name="Line 37"/>
            <p:cNvSpPr>
              <a:spLocks noChangeShapeType="1"/>
            </p:cNvSpPr>
            <p:nvPr/>
          </p:nvSpPr>
          <p:spPr bwMode="auto">
            <a:xfrm>
              <a:off x="4755" y="3073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8870" name="Rectangle 38"/>
          <p:cNvSpPr>
            <a:spLocks noChangeArrowheads="1"/>
          </p:cNvSpPr>
          <p:nvPr/>
        </p:nvSpPr>
        <p:spPr bwMode="auto">
          <a:xfrm>
            <a:off x="814388" y="5857875"/>
            <a:ext cx="610711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计算机可以同时在执行多个程序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交替执行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)!</a:t>
            </a:r>
            <a:r>
              <a:rPr lang="en-US" altLang="zh-CN" sz="1800">
                <a:solidFill>
                  <a:srgbClr val="FF0000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11273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3.1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进程的引入</a:t>
            </a:r>
          </a:p>
        </p:txBody>
      </p:sp>
      <p:grpSp>
        <p:nvGrpSpPr>
          <p:cNvPr id="248875" name="Group 43"/>
          <p:cNvGrpSpPr>
            <a:grpSpLocks/>
          </p:cNvGrpSpPr>
          <p:nvPr/>
        </p:nvGrpSpPr>
        <p:grpSpPr bwMode="auto">
          <a:xfrm>
            <a:off x="3192463" y="3260725"/>
            <a:ext cx="3413125" cy="490538"/>
            <a:chOff x="2011" y="2054"/>
            <a:chExt cx="2150" cy="309"/>
          </a:xfrm>
        </p:grpSpPr>
        <p:sp>
          <p:nvSpPr>
            <p:cNvPr id="11275" name="AutoShape 41"/>
            <p:cNvSpPr>
              <a:spLocks noChangeArrowheads="1"/>
            </p:cNvSpPr>
            <p:nvPr/>
          </p:nvSpPr>
          <p:spPr bwMode="auto">
            <a:xfrm rot="-4296331">
              <a:off x="1919" y="2146"/>
              <a:ext cx="309" cy="126"/>
            </a:xfrm>
            <a:prstGeom prst="notchedRightArrow">
              <a:avLst>
                <a:gd name="adj1" fmla="val 50000"/>
                <a:gd name="adj2" fmla="val 6131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11276" name="AutoShape 42"/>
            <p:cNvSpPr>
              <a:spLocks noChangeArrowheads="1"/>
            </p:cNvSpPr>
            <p:nvPr/>
          </p:nvSpPr>
          <p:spPr bwMode="auto">
            <a:xfrm rot="-4296331">
              <a:off x="3943" y="2146"/>
              <a:ext cx="309" cy="126"/>
            </a:xfrm>
            <a:prstGeom prst="notchedRightArrow">
              <a:avLst>
                <a:gd name="adj1" fmla="val 50000"/>
                <a:gd name="adj2" fmla="val 6131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8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8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8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7" grpId="0" build="p"/>
      <p:bldP spid="24887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2163"/>
            <a:ext cx="8229600" cy="576262"/>
          </a:xfrm>
        </p:spPr>
        <p:txBody>
          <a:bodyPr/>
          <a:lstStyle/>
          <a:p>
            <a:r>
              <a:rPr lang="zh-CN" altLang="en-US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4:</a:t>
            </a:r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一个程序</a:t>
            </a:r>
            <a:r>
              <a:rPr lang="en-US" altLang="zh-CN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vs.</a:t>
            </a:r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多个程序，效率？</a:t>
            </a:r>
          </a:p>
        </p:txBody>
      </p:sp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76200" y="1895475"/>
            <a:ext cx="1790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FF0000"/>
                </a:solidFill>
                <a:latin typeface="Arial" charset="0"/>
                <a:ea typeface="宋体" pitchFamily="2" charset="-122"/>
              </a:rPr>
              <a:t>一次执行</a:t>
            </a:r>
            <a:br>
              <a:rPr kumimoji="0" lang="zh-CN" altLang="en-US" sz="2400" b="1">
                <a:solidFill>
                  <a:srgbClr val="FF0000"/>
                </a:solidFill>
                <a:latin typeface="Arial" charset="0"/>
                <a:ea typeface="宋体" pitchFamily="2" charset="-122"/>
              </a:rPr>
            </a:br>
            <a:r>
              <a:rPr kumimoji="0" lang="zh-CN" altLang="en-US" sz="2400" b="1">
                <a:solidFill>
                  <a:srgbClr val="FF0000"/>
                </a:solidFill>
                <a:latin typeface="Arial" charset="0"/>
                <a:ea typeface="宋体" pitchFamily="2" charset="-122"/>
              </a:rPr>
              <a:t>一个程序：</a:t>
            </a: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1828800" y="3276600"/>
            <a:ext cx="2476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700" b="1">
                <a:latin typeface="Arial" charset="0"/>
                <a:ea typeface="宋体" pitchFamily="2" charset="-122"/>
              </a:rPr>
              <a:t>A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1828800" y="4110038"/>
            <a:ext cx="2476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700" b="1">
                <a:latin typeface="Arial" charset="0"/>
                <a:ea typeface="宋体" pitchFamily="2" charset="-122"/>
              </a:rPr>
              <a:t>B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294" name="Line 7"/>
          <p:cNvSpPr>
            <a:spLocks noChangeShapeType="1"/>
          </p:cNvSpPr>
          <p:nvPr/>
        </p:nvSpPr>
        <p:spPr bwMode="auto">
          <a:xfrm flipV="1">
            <a:off x="2057400" y="3873500"/>
            <a:ext cx="64738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Freeform 8"/>
          <p:cNvSpPr>
            <a:spLocks/>
          </p:cNvSpPr>
          <p:nvPr/>
        </p:nvSpPr>
        <p:spPr bwMode="auto">
          <a:xfrm>
            <a:off x="8531225" y="3825875"/>
            <a:ext cx="252413" cy="92075"/>
          </a:xfrm>
          <a:custGeom>
            <a:avLst/>
            <a:gdLst>
              <a:gd name="T0" fmla="*/ 0 w 159"/>
              <a:gd name="T1" fmla="*/ 0 h 58"/>
              <a:gd name="T2" fmla="*/ 2147483647 w 159"/>
              <a:gd name="T3" fmla="*/ 2147483647 h 58"/>
              <a:gd name="T4" fmla="*/ 0 w 159"/>
              <a:gd name="T5" fmla="*/ 2147483647 h 58"/>
              <a:gd name="T6" fmla="*/ 0 w 159"/>
              <a:gd name="T7" fmla="*/ 0 h 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9" h="58">
                <a:moveTo>
                  <a:pt x="0" y="0"/>
                </a:moveTo>
                <a:lnTo>
                  <a:pt x="159" y="29"/>
                </a:lnTo>
                <a:lnTo>
                  <a:pt x="0" y="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6" name="Line 9"/>
          <p:cNvSpPr>
            <a:spLocks noChangeShapeType="1"/>
          </p:cNvSpPr>
          <p:nvPr/>
        </p:nvSpPr>
        <p:spPr bwMode="auto">
          <a:xfrm>
            <a:off x="2057400" y="3800475"/>
            <a:ext cx="1588" cy="134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Rectangle 19"/>
          <p:cNvSpPr>
            <a:spLocks noChangeArrowheads="1"/>
          </p:cNvSpPr>
          <p:nvPr/>
        </p:nvSpPr>
        <p:spPr bwMode="auto">
          <a:xfrm>
            <a:off x="3368675" y="3876675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solidFill>
                  <a:schemeClr val="tx2"/>
                </a:solidFill>
                <a:latin typeface="Arial" charset="0"/>
                <a:ea typeface="宋体" pitchFamily="2" charset="-122"/>
              </a:rPr>
              <a:t>10</a:t>
            </a:r>
            <a:endParaRPr lang="en-US" altLang="zh-CN" sz="2400" b="1">
              <a:solidFill>
                <a:schemeClr val="tx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298" name="Rectangle 21"/>
          <p:cNvSpPr>
            <a:spLocks noChangeArrowheads="1"/>
          </p:cNvSpPr>
          <p:nvPr/>
        </p:nvSpPr>
        <p:spPr bwMode="auto">
          <a:xfrm>
            <a:off x="4206875" y="3876675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solidFill>
                  <a:schemeClr val="tx2"/>
                </a:solidFill>
                <a:latin typeface="Arial" charset="0"/>
                <a:ea typeface="宋体" pitchFamily="2" charset="-122"/>
              </a:rPr>
              <a:t>15</a:t>
            </a:r>
            <a:endParaRPr lang="en-US" altLang="zh-CN" sz="2400" b="1">
              <a:solidFill>
                <a:schemeClr val="tx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299" name="Rectangle 23"/>
          <p:cNvSpPr>
            <a:spLocks noChangeArrowheads="1"/>
          </p:cNvSpPr>
          <p:nvPr/>
        </p:nvSpPr>
        <p:spPr bwMode="auto">
          <a:xfrm>
            <a:off x="5045075" y="3876675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solidFill>
                  <a:schemeClr val="tx2"/>
                </a:solidFill>
                <a:latin typeface="Arial" charset="0"/>
                <a:ea typeface="宋体" pitchFamily="2" charset="-122"/>
              </a:rPr>
              <a:t>20</a:t>
            </a:r>
            <a:endParaRPr lang="en-US" altLang="zh-CN" sz="2400" b="1">
              <a:solidFill>
                <a:schemeClr val="tx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300" name="Rectangle 25"/>
          <p:cNvSpPr>
            <a:spLocks noChangeArrowheads="1"/>
          </p:cNvSpPr>
          <p:nvPr/>
        </p:nvSpPr>
        <p:spPr bwMode="auto">
          <a:xfrm>
            <a:off x="6416675" y="3876675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solidFill>
                  <a:schemeClr val="tx2"/>
                </a:solidFill>
                <a:latin typeface="Arial" charset="0"/>
                <a:ea typeface="宋体" pitchFamily="2" charset="-122"/>
              </a:rPr>
              <a:t>30</a:t>
            </a:r>
            <a:endParaRPr lang="en-US" altLang="zh-CN" sz="2400" b="1">
              <a:solidFill>
                <a:schemeClr val="tx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301" name="Rectangle 27"/>
          <p:cNvSpPr>
            <a:spLocks noChangeArrowheads="1"/>
          </p:cNvSpPr>
          <p:nvPr/>
        </p:nvSpPr>
        <p:spPr bwMode="auto">
          <a:xfrm>
            <a:off x="7635875" y="3876675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solidFill>
                  <a:schemeClr val="tx2"/>
                </a:solidFill>
                <a:latin typeface="Arial" charset="0"/>
                <a:ea typeface="宋体" pitchFamily="2" charset="-122"/>
              </a:rPr>
              <a:t>40</a:t>
            </a:r>
            <a:endParaRPr lang="en-US" altLang="zh-CN" sz="2400" b="1">
              <a:solidFill>
                <a:schemeClr val="tx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302" name="Rectangle 29"/>
          <p:cNvSpPr>
            <a:spLocks noChangeArrowheads="1"/>
          </p:cNvSpPr>
          <p:nvPr/>
        </p:nvSpPr>
        <p:spPr bwMode="auto">
          <a:xfrm>
            <a:off x="5730875" y="3876675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solidFill>
                  <a:schemeClr val="tx2"/>
                </a:solidFill>
                <a:latin typeface="Arial" charset="0"/>
                <a:ea typeface="宋体" pitchFamily="2" charset="-122"/>
              </a:rPr>
              <a:t>25</a:t>
            </a:r>
            <a:endParaRPr lang="en-US" altLang="zh-CN" sz="2400" b="1">
              <a:solidFill>
                <a:schemeClr val="tx2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250012" name="Group 156"/>
          <p:cNvGrpSpPr>
            <a:grpSpLocks/>
          </p:cNvGrpSpPr>
          <p:nvPr/>
        </p:nvGrpSpPr>
        <p:grpSpPr bwMode="auto">
          <a:xfrm>
            <a:off x="2349500" y="3449638"/>
            <a:ext cx="596900" cy="930275"/>
            <a:chOff x="1480" y="2083"/>
            <a:chExt cx="376" cy="586"/>
          </a:xfrm>
        </p:grpSpPr>
        <p:sp>
          <p:nvSpPr>
            <p:cNvPr id="12411" name="Rectangle 11"/>
            <p:cNvSpPr>
              <a:spLocks noChangeArrowheads="1"/>
            </p:cNvSpPr>
            <p:nvPr/>
          </p:nvSpPr>
          <p:spPr bwMode="auto">
            <a:xfrm>
              <a:off x="1490" y="2083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CC0000"/>
                  </a:solidFill>
                  <a:latin typeface="Arial" charset="0"/>
                  <a:ea typeface="宋体" pitchFamily="2" charset="-122"/>
                </a:rPr>
                <a:t>CPU</a:t>
              </a:r>
              <a:endParaRPr lang="en-US" altLang="zh-CN" sz="2400" b="1">
                <a:solidFill>
                  <a:srgbClr val="CC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412" name="Rectangle 30"/>
            <p:cNvSpPr>
              <a:spLocks noChangeArrowheads="1"/>
            </p:cNvSpPr>
            <p:nvPr/>
          </p:nvSpPr>
          <p:spPr bwMode="auto">
            <a:xfrm>
              <a:off x="1480" y="2496"/>
              <a:ext cx="3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Arial" charset="0"/>
                  <a:ea typeface="宋体" pitchFamily="2" charset="-122"/>
                </a:rPr>
                <a:t>DEV1</a:t>
              </a:r>
              <a:endParaRPr lang="en-US" altLang="zh-CN" sz="2400" b="1"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2304" name="Rectangle 32"/>
          <p:cNvSpPr>
            <a:spLocks noChangeArrowheads="1"/>
          </p:cNvSpPr>
          <p:nvPr/>
        </p:nvSpPr>
        <p:spPr bwMode="auto">
          <a:xfrm>
            <a:off x="7026275" y="3876675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solidFill>
                  <a:schemeClr val="tx2"/>
                </a:solidFill>
                <a:latin typeface="Arial" charset="0"/>
                <a:ea typeface="宋体" pitchFamily="2" charset="-122"/>
              </a:rPr>
              <a:t>35</a:t>
            </a:r>
            <a:endParaRPr lang="en-US" altLang="zh-CN" sz="2400" b="1">
              <a:solidFill>
                <a:schemeClr val="tx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305" name="Line 33"/>
          <p:cNvSpPr>
            <a:spLocks noChangeShapeType="1"/>
          </p:cNvSpPr>
          <p:nvPr/>
        </p:nvSpPr>
        <p:spPr bwMode="auto">
          <a:xfrm>
            <a:off x="8307388" y="3802063"/>
            <a:ext cx="1587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6" name="Rectangle 34"/>
          <p:cNvSpPr>
            <a:spLocks noChangeArrowheads="1"/>
          </p:cNvSpPr>
          <p:nvPr/>
        </p:nvSpPr>
        <p:spPr bwMode="auto">
          <a:xfrm>
            <a:off x="8321675" y="3876675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solidFill>
                  <a:schemeClr val="tx2"/>
                </a:solidFill>
                <a:latin typeface="Arial" charset="0"/>
                <a:ea typeface="宋体" pitchFamily="2" charset="-122"/>
              </a:rPr>
              <a:t>45</a:t>
            </a:r>
            <a:endParaRPr lang="en-US" altLang="zh-CN" sz="2400" b="1">
              <a:solidFill>
                <a:schemeClr val="tx2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250013" name="Group 157"/>
          <p:cNvGrpSpPr>
            <a:grpSpLocks/>
          </p:cNvGrpSpPr>
          <p:nvPr/>
        </p:nvGrpSpPr>
        <p:grpSpPr bwMode="auto">
          <a:xfrm>
            <a:off x="3470275" y="3449638"/>
            <a:ext cx="1330325" cy="930275"/>
            <a:chOff x="2186" y="2083"/>
            <a:chExt cx="838" cy="586"/>
          </a:xfrm>
        </p:grpSpPr>
        <p:sp>
          <p:nvSpPr>
            <p:cNvPr id="12408" name="Rectangle 12"/>
            <p:cNvSpPr>
              <a:spLocks noChangeArrowheads="1"/>
            </p:cNvSpPr>
            <p:nvPr/>
          </p:nvSpPr>
          <p:spPr bwMode="auto">
            <a:xfrm>
              <a:off x="2186" y="2083"/>
              <a:ext cx="3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Arial" charset="0"/>
                  <a:ea typeface="宋体" pitchFamily="2" charset="-122"/>
                </a:rPr>
                <a:t>DEV1</a:t>
              </a:r>
              <a:endParaRPr lang="en-US" altLang="zh-CN" sz="240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409" name="Rectangle 31"/>
            <p:cNvSpPr>
              <a:spLocks noChangeArrowheads="1"/>
            </p:cNvSpPr>
            <p:nvPr/>
          </p:nvSpPr>
          <p:spPr bwMode="auto">
            <a:xfrm>
              <a:off x="2459" y="2496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CC0000"/>
                  </a:solidFill>
                  <a:latin typeface="Arial" charset="0"/>
                  <a:ea typeface="宋体" pitchFamily="2" charset="-122"/>
                </a:rPr>
                <a:t>CPU</a:t>
              </a:r>
              <a:endParaRPr lang="en-US" altLang="zh-CN" sz="2400" b="1">
                <a:solidFill>
                  <a:srgbClr val="CC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410" name="Line 35"/>
            <p:cNvSpPr>
              <a:spLocks noChangeShapeType="1"/>
            </p:cNvSpPr>
            <p:nvPr/>
          </p:nvSpPr>
          <p:spPr bwMode="auto">
            <a:xfrm>
              <a:off x="2736" y="216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0014" name="Group 158"/>
          <p:cNvGrpSpPr>
            <a:grpSpLocks/>
          </p:cNvGrpSpPr>
          <p:nvPr/>
        </p:nvGrpSpPr>
        <p:grpSpPr bwMode="auto">
          <a:xfrm>
            <a:off x="5008563" y="3449638"/>
            <a:ext cx="596900" cy="930275"/>
            <a:chOff x="3155" y="2083"/>
            <a:chExt cx="376" cy="586"/>
          </a:xfrm>
        </p:grpSpPr>
        <p:sp>
          <p:nvSpPr>
            <p:cNvPr id="12406" name="Rectangle 17"/>
            <p:cNvSpPr>
              <a:spLocks noChangeArrowheads="1"/>
            </p:cNvSpPr>
            <p:nvPr/>
          </p:nvSpPr>
          <p:spPr bwMode="auto">
            <a:xfrm>
              <a:off x="3203" y="2083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CC0000"/>
                  </a:solidFill>
                  <a:latin typeface="Arial" charset="0"/>
                  <a:ea typeface="宋体" pitchFamily="2" charset="-122"/>
                </a:rPr>
                <a:t>CPU</a:t>
              </a:r>
              <a:endParaRPr lang="en-US" altLang="zh-CN" sz="2400" b="1">
                <a:solidFill>
                  <a:srgbClr val="CC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407" name="Rectangle 36"/>
            <p:cNvSpPr>
              <a:spLocks noChangeArrowheads="1"/>
            </p:cNvSpPr>
            <p:nvPr/>
          </p:nvSpPr>
          <p:spPr bwMode="auto">
            <a:xfrm>
              <a:off x="3155" y="2496"/>
              <a:ext cx="3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Arial" charset="0"/>
                  <a:ea typeface="宋体" pitchFamily="2" charset="-122"/>
                </a:rPr>
                <a:t>DEV2</a:t>
              </a:r>
              <a:endParaRPr lang="en-US" altLang="zh-CN" sz="2400" b="1"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250016" name="Group 160"/>
          <p:cNvGrpSpPr>
            <a:grpSpLocks/>
          </p:cNvGrpSpPr>
          <p:nvPr/>
        </p:nvGrpSpPr>
        <p:grpSpPr bwMode="auto">
          <a:xfrm>
            <a:off x="7281863" y="3449638"/>
            <a:ext cx="633412" cy="930275"/>
            <a:chOff x="4587" y="2083"/>
            <a:chExt cx="399" cy="586"/>
          </a:xfrm>
        </p:grpSpPr>
        <p:sp>
          <p:nvSpPr>
            <p:cNvPr id="12404" name="Rectangle 15"/>
            <p:cNvSpPr>
              <a:spLocks noChangeArrowheads="1"/>
            </p:cNvSpPr>
            <p:nvPr/>
          </p:nvSpPr>
          <p:spPr bwMode="auto">
            <a:xfrm>
              <a:off x="4587" y="2083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CC0000"/>
                  </a:solidFill>
                  <a:latin typeface="Arial" charset="0"/>
                  <a:ea typeface="宋体" pitchFamily="2" charset="-122"/>
                </a:rPr>
                <a:t>CPU</a:t>
              </a:r>
              <a:endParaRPr lang="en-US" altLang="zh-CN" sz="2400" b="1">
                <a:solidFill>
                  <a:srgbClr val="CC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405" name="Rectangle 38"/>
            <p:cNvSpPr>
              <a:spLocks noChangeArrowheads="1"/>
            </p:cNvSpPr>
            <p:nvPr/>
          </p:nvSpPr>
          <p:spPr bwMode="auto">
            <a:xfrm>
              <a:off x="4610" y="2496"/>
              <a:ext cx="3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Arial" charset="0"/>
                  <a:ea typeface="宋体" pitchFamily="2" charset="-122"/>
                </a:rPr>
                <a:t>DEV2</a:t>
              </a:r>
              <a:endParaRPr lang="en-US" altLang="zh-CN" sz="2400" b="1"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250015" name="Group 159"/>
          <p:cNvGrpSpPr>
            <a:grpSpLocks/>
          </p:cNvGrpSpPr>
          <p:nvPr/>
        </p:nvGrpSpPr>
        <p:grpSpPr bwMode="auto">
          <a:xfrm>
            <a:off x="5783263" y="3449638"/>
            <a:ext cx="1074737" cy="930275"/>
            <a:chOff x="3643" y="2083"/>
            <a:chExt cx="677" cy="586"/>
          </a:xfrm>
        </p:grpSpPr>
        <p:sp>
          <p:nvSpPr>
            <p:cNvPr id="12401" name="Rectangle 13"/>
            <p:cNvSpPr>
              <a:spLocks noChangeArrowheads="1"/>
            </p:cNvSpPr>
            <p:nvPr/>
          </p:nvSpPr>
          <p:spPr bwMode="auto">
            <a:xfrm>
              <a:off x="3779" y="2083"/>
              <a:ext cx="3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Arial" charset="0"/>
                  <a:ea typeface="宋体" pitchFamily="2" charset="-122"/>
                </a:rPr>
                <a:t>DEV2</a:t>
              </a:r>
              <a:endParaRPr lang="en-US" altLang="zh-CN" sz="240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402" name="Rectangle 37"/>
            <p:cNvSpPr>
              <a:spLocks noChangeArrowheads="1"/>
            </p:cNvSpPr>
            <p:nvPr/>
          </p:nvSpPr>
          <p:spPr bwMode="auto">
            <a:xfrm>
              <a:off x="3643" y="2496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CC0000"/>
                  </a:solidFill>
                  <a:latin typeface="Arial" charset="0"/>
                  <a:ea typeface="宋体" pitchFamily="2" charset="-122"/>
                </a:rPr>
                <a:t>CPU</a:t>
              </a:r>
              <a:endParaRPr lang="en-US" altLang="zh-CN" sz="2400" b="1">
                <a:solidFill>
                  <a:srgbClr val="CC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403" name="Line 39"/>
            <p:cNvSpPr>
              <a:spLocks noChangeShapeType="1"/>
            </p:cNvSpPr>
            <p:nvPr/>
          </p:nvSpPr>
          <p:spPr bwMode="auto">
            <a:xfrm>
              <a:off x="4080" y="2605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0052" name="Group 196"/>
          <p:cNvGraphicFramePr>
            <a:graphicFrameLocks noGrp="1"/>
          </p:cNvGraphicFramePr>
          <p:nvPr>
            <p:ph idx="1"/>
          </p:nvPr>
        </p:nvGraphicFramePr>
        <p:xfrm>
          <a:off x="1524000" y="4714875"/>
          <a:ext cx="6488113" cy="1738313"/>
        </p:xfrm>
        <a:graphic>
          <a:graphicData uri="http://schemas.openxmlformats.org/drawingml/2006/table">
            <a:tbl>
              <a:tblPr/>
              <a:tblGrid>
                <a:gridCol w="2162175"/>
                <a:gridCol w="2163763"/>
                <a:gridCol w="2162175"/>
              </a:tblGrid>
              <a:tr h="365719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00" marB="457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一次一个程序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多个程序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002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CPU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利用率</a:t>
                      </a:r>
                    </a:p>
                  </a:txBody>
                  <a:tcPr marT="45700" marB="457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40/80=50%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40/45=89%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589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DEV1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利用率</a:t>
                      </a:r>
                    </a:p>
                  </a:txBody>
                  <a:tcPr marT="45700" marB="457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15/80=18.75%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15/45=33%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002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DEV2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利用率</a:t>
                      </a:r>
                    </a:p>
                  </a:txBody>
                  <a:tcPr marT="45700" marB="457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25/80=31.25%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buClr>
                          <a:srgbClr val="993300"/>
                        </a:buClr>
                        <a:buSzPct val="9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1pPr>
                      <a:lvl2pPr>
                        <a:spcBef>
                          <a:spcPct val="35000"/>
                        </a:spcBef>
                        <a:buClr>
                          <a:srgbClr val="CC6600"/>
                        </a:buClr>
                        <a:buSzPct val="80000"/>
                        <a:buFont typeface="Monotype Sorts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2pPr>
                      <a:lvl3pPr>
                        <a:spcBef>
                          <a:spcPct val="35000"/>
                        </a:spcBef>
                        <a:buClr>
                          <a:srgbClr val="009900"/>
                        </a:buClr>
                        <a:buSzPct val="75000"/>
                        <a:buFont typeface="Webdings" pitchFamily="18" charset="2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3pPr>
                      <a:lvl4pPr>
                        <a:spcBef>
                          <a:spcPct val="35000"/>
                        </a:spcBef>
                        <a:buClr>
                          <a:schemeClr val="hlink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4pPr>
                      <a:lvl5pPr>
                        <a:spcBef>
                          <a:spcPct val="35000"/>
                        </a:spcBef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5pPr>
                      <a:lvl6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6pPr>
                      <a:lvl7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7pPr>
                      <a:lvl8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8pPr>
                      <a:lvl9pPr eaLnBrk="0" fontAlgn="base" hangingPunct="0"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defRPr kumimoji="1" sz="1600">
                          <a:solidFill>
                            <a:schemeClr val="tx1"/>
                          </a:solidFill>
                          <a:latin typeface="Helvetica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25/45=56%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331" name="Rectangle 62"/>
          <p:cNvSpPr>
            <a:spLocks noChangeArrowheads="1"/>
          </p:cNvSpPr>
          <p:nvPr/>
        </p:nvSpPr>
        <p:spPr bwMode="auto">
          <a:xfrm>
            <a:off x="1462088" y="2465388"/>
            <a:ext cx="5524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latin typeface="Arial" charset="0"/>
                <a:ea typeface="宋体" pitchFamily="2" charset="-122"/>
              </a:rPr>
              <a:t>   </a:t>
            </a:r>
            <a:r>
              <a:rPr lang="en-US" altLang="zh-CN" b="1">
                <a:latin typeface="Arial" charset="0"/>
                <a:ea typeface="宋体" pitchFamily="2" charset="-122"/>
              </a:rPr>
              <a:t>B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249920" name="Rectangle 64"/>
          <p:cNvSpPr>
            <a:spLocks noChangeArrowheads="1"/>
          </p:cNvSpPr>
          <p:nvPr/>
        </p:nvSpPr>
        <p:spPr bwMode="auto">
          <a:xfrm>
            <a:off x="6615113" y="2327275"/>
            <a:ext cx="723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Arial" charset="0"/>
                <a:ea typeface="宋体" pitchFamily="2" charset="-122"/>
              </a:rPr>
              <a:t>  </a:t>
            </a:r>
            <a:r>
              <a:rPr lang="en-US" altLang="zh-CN" sz="1800" b="1">
                <a:latin typeface="Arial" charset="0"/>
                <a:ea typeface="宋体" pitchFamily="2" charset="-122"/>
              </a:rPr>
              <a:t>DEV2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33" name="Line 66"/>
          <p:cNvSpPr>
            <a:spLocks noChangeShapeType="1"/>
          </p:cNvSpPr>
          <p:nvPr/>
        </p:nvSpPr>
        <p:spPr bwMode="auto">
          <a:xfrm>
            <a:off x="2076450" y="2654300"/>
            <a:ext cx="6689725" cy="1588"/>
          </a:xfrm>
          <a:prstGeom prst="line">
            <a:avLst/>
          </a:prstGeom>
          <a:noFill/>
          <a:ln w="142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34" name="Freeform 67"/>
          <p:cNvSpPr>
            <a:spLocks/>
          </p:cNvSpPr>
          <p:nvPr/>
        </p:nvSpPr>
        <p:spPr bwMode="auto">
          <a:xfrm>
            <a:off x="8534400" y="2609850"/>
            <a:ext cx="254000" cy="88900"/>
          </a:xfrm>
          <a:custGeom>
            <a:avLst/>
            <a:gdLst>
              <a:gd name="T0" fmla="*/ 0 w 160"/>
              <a:gd name="T1" fmla="*/ 0 h 56"/>
              <a:gd name="T2" fmla="*/ 2147483647 w 160"/>
              <a:gd name="T3" fmla="*/ 2147483647 h 56"/>
              <a:gd name="T4" fmla="*/ 0 w 160"/>
              <a:gd name="T5" fmla="*/ 2147483647 h 56"/>
              <a:gd name="T6" fmla="*/ 0 w 160"/>
              <a:gd name="T7" fmla="*/ 0 h 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0" h="56">
                <a:moveTo>
                  <a:pt x="0" y="0"/>
                </a:moveTo>
                <a:lnTo>
                  <a:pt x="160" y="28"/>
                </a:lnTo>
                <a:lnTo>
                  <a:pt x="0" y="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4288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35" name="Line 68"/>
          <p:cNvSpPr>
            <a:spLocks noChangeShapeType="1"/>
          </p:cNvSpPr>
          <p:nvPr/>
        </p:nvSpPr>
        <p:spPr bwMode="auto">
          <a:xfrm>
            <a:off x="2068513" y="2587625"/>
            <a:ext cx="1587" cy="1397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4288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36" name="Line 69"/>
          <p:cNvSpPr>
            <a:spLocks noChangeShapeType="1"/>
          </p:cNvSpPr>
          <p:nvPr/>
        </p:nvSpPr>
        <p:spPr bwMode="auto">
          <a:xfrm>
            <a:off x="5624513" y="2593975"/>
            <a:ext cx="1587" cy="13811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4288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37" name="Line 70"/>
          <p:cNvSpPr>
            <a:spLocks noChangeShapeType="1"/>
          </p:cNvSpPr>
          <p:nvPr/>
        </p:nvSpPr>
        <p:spPr bwMode="auto">
          <a:xfrm>
            <a:off x="6499225" y="2582863"/>
            <a:ext cx="1588" cy="1381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4288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38" name="Line 71"/>
          <p:cNvSpPr>
            <a:spLocks noChangeShapeType="1"/>
          </p:cNvSpPr>
          <p:nvPr/>
        </p:nvSpPr>
        <p:spPr bwMode="auto">
          <a:xfrm>
            <a:off x="7620000" y="2593975"/>
            <a:ext cx="1588" cy="13811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4288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39" name="Line 72"/>
          <p:cNvSpPr>
            <a:spLocks noChangeShapeType="1"/>
          </p:cNvSpPr>
          <p:nvPr/>
        </p:nvSpPr>
        <p:spPr bwMode="auto">
          <a:xfrm>
            <a:off x="4829175" y="2593975"/>
            <a:ext cx="1588" cy="13811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4288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40" name="Line 73"/>
          <p:cNvSpPr>
            <a:spLocks noChangeShapeType="1"/>
          </p:cNvSpPr>
          <p:nvPr/>
        </p:nvSpPr>
        <p:spPr bwMode="auto">
          <a:xfrm>
            <a:off x="3367088" y="2587625"/>
            <a:ext cx="1587" cy="1397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4288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41" name="Rectangle 74"/>
          <p:cNvSpPr>
            <a:spLocks noChangeArrowheads="1"/>
          </p:cNvSpPr>
          <p:nvPr/>
        </p:nvSpPr>
        <p:spPr bwMode="auto">
          <a:xfrm>
            <a:off x="3644900" y="2332038"/>
            <a:ext cx="7810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49931" name="Rectangle 75"/>
          <p:cNvSpPr>
            <a:spLocks noChangeArrowheads="1"/>
          </p:cNvSpPr>
          <p:nvPr/>
        </p:nvSpPr>
        <p:spPr bwMode="auto">
          <a:xfrm>
            <a:off x="3852863" y="2343150"/>
            <a:ext cx="482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charset="0"/>
                <a:ea typeface="宋体" pitchFamily="2" charset="-122"/>
              </a:rPr>
              <a:t>CPU</a:t>
            </a:r>
            <a:endParaRPr lang="en-US" altLang="zh-CN" sz="2400" b="1">
              <a:solidFill>
                <a:srgbClr val="CC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343" name="Rectangle 76"/>
          <p:cNvSpPr>
            <a:spLocks noChangeArrowheads="1"/>
          </p:cNvSpPr>
          <p:nvPr/>
        </p:nvSpPr>
        <p:spPr bwMode="auto">
          <a:xfrm>
            <a:off x="4430713" y="2343150"/>
            <a:ext cx="63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Arial" charset="0"/>
                <a:ea typeface="宋体" pitchFamily="2" charset="-122"/>
              </a:rPr>
              <a:t> </a:t>
            </a:r>
            <a:endParaRPr lang="zh-CN" altLang="en-US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44" name="Rectangle 77"/>
          <p:cNvSpPr>
            <a:spLocks noChangeArrowheads="1"/>
          </p:cNvSpPr>
          <p:nvPr/>
        </p:nvSpPr>
        <p:spPr bwMode="auto">
          <a:xfrm>
            <a:off x="2600325" y="2327275"/>
            <a:ext cx="7747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49934" name="Rectangle 78"/>
          <p:cNvSpPr>
            <a:spLocks noChangeArrowheads="1"/>
          </p:cNvSpPr>
          <p:nvPr/>
        </p:nvSpPr>
        <p:spPr bwMode="auto">
          <a:xfrm>
            <a:off x="2438400" y="2338388"/>
            <a:ext cx="660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Arial" charset="0"/>
                <a:ea typeface="宋体" pitchFamily="2" charset="-122"/>
              </a:rPr>
              <a:t>DEV 1</a:t>
            </a:r>
          </a:p>
        </p:txBody>
      </p:sp>
      <p:sp>
        <p:nvSpPr>
          <p:cNvPr id="249937" name="Rectangle 81"/>
          <p:cNvSpPr>
            <a:spLocks noChangeArrowheads="1"/>
          </p:cNvSpPr>
          <p:nvPr/>
        </p:nvSpPr>
        <p:spPr bwMode="auto">
          <a:xfrm>
            <a:off x="4914900" y="2338388"/>
            <a:ext cx="723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Arial" charset="0"/>
                <a:ea typeface="宋体" pitchFamily="2" charset="-122"/>
              </a:rPr>
              <a:t>  </a:t>
            </a:r>
            <a:r>
              <a:rPr lang="en-US" altLang="zh-CN" sz="1800" b="1">
                <a:latin typeface="Arial" charset="0"/>
                <a:ea typeface="宋体" pitchFamily="2" charset="-122"/>
              </a:rPr>
              <a:t>DEV2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47" name="Rectangle 82"/>
          <p:cNvSpPr>
            <a:spLocks noChangeArrowheads="1"/>
          </p:cNvSpPr>
          <p:nvPr/>
        </p:nvSpPr>
        <p:spPr bwMode="auto">
          <a:xfrm>
            <a:off x="5002213" y="2616200"/>
            <a:ext cx="63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Arial" charset="0"/>
                <a:ea typeface="宋体" pitchFamily="2" charset="-122"/>
              </a:rPr>
              <a:t> </a:t>
            </a:r>
            <a:endParaRPr lang="zh-CN" altLang="en-US" sz="2400" b="1">
              <a:latin typeface="Arial" charset="0"/>
              <a:ea typeface="宋体" pitchFamily="2" charset="-122"/>
            </a:endParaRPr>
          </a:p>
        </p:txBody>
      </p:sp>
      <p:sp>
        <p:nvSpPr>
          <p:cNvPr id="249940" name="Rectangle 84"/>
          <p:cNvSpPr>
            <a:spLocks noChangeArrowheads="1"/>
          </p:cNvSpPr>
          <p:nvPr/>
        </p:nvSpPr>
        <p:spPr bwMode="auto">
          <a:xfrm>
            <a:off x="5692775" y="2343150"/>
            <a:ext cx="673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CC0000"/>
                </a:solidFill>
                <a:latin typeface="Arial" charset="0"/>
                <a:ea typeface="宋体" pitchFamily="2" charset="-122"/>
              </a:rPr>
              <a:t>   </a:t>
            </a:r>
            <a:r>
              <a:rPr lang="en-US" altLang="zh-CN" sz="1800" b="1">
                <a:solidFill>
                  <a:srgbClr val="CC0000"/>
                </a:solidFill>
                <a:latin typeface="Arial" charset="0"/>
                <a:ea typeface="宋体" pitchFamily="2" charset="-122"/>
              </a:rPr>
              <a:t>CPU</a:t>
            </a:r>
            <a:endParaRPr lang="en-US" altLang="zh-CN" sz="2400" b="1">
              <a:solidFill>
                <a:srgbClr val="CC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349" name="Rectangle 85"/>
          <p:cNvSpPr>
            <a:spLocks noChangeArrowheads="1"/>
          </p:cNvSpPr>
          <p:nvPr/>
        </p:nvSpPr>
        <p:spPr bwMode="auto">
          <a:xfrm>
            <a:off x="6238875" y="2343150"/>
            <a:ext cx="63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Arial" charset="0"/>
                <a:ea typeface="宋体" pitchFamily="2" charset="-122"/>
              </a:rPr>
              <a:t> </a:t>
            </a:r>
            <a:endParaRPr lang="zh-CN" altLang="en-US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50" name="Rectangle 87"/>
          <p:cNvSpPr>
            <a:spLocks noChangeArrowheads="1"/>
          </p:cNvSpPr>
          <p:nvPr/>
        </p:nvSpPr>
        <p:spPr bwMode="auto">
          <a:xfrm>
            <a:off x="3124200" y="2752725"/>
            <a:ext cx="461963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12351" name="Rectangle 88"/>
          <p:cNvSpPr>
            <a:spLocks noChangeArrowheads="1"/>
          </p:cNvSpPr>
          <p:nvPr/>
        </p:nvSpPr>
        <p:spPr bwMode="auto">
          <a:xfrm>
            <a:off x="3402013" y="2657475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latin typeface="Arial" charset="0"/>
                <a:ea typeface="宋体" pitchFamily="2" charset="-122"/>
              </a:rPr>
              <a:t>50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52" name="Rectangle 89"/>
          <p:cNvSpPr>
            <a:spLocks noChangeArrowheads="1"/>
          </p:cNvSpPr>
          <p:nvPr/>
        </p:nvSpPr>
        <p:spPr bwMode="auto">
          <a:xfrm>
            <a:off x="4584700" y="2754313"/>
            <a:ext cx="4635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12353" name="Rectangle 90"/>
          <p:cNvSpPr>
            <a:spLocks noChangeArrowheads="1"/>
          </p:cNvSpPr>
          <p:nvPr/>
        </p:nvSpPr>
        <p:spPr bwMode="auto">
          <a:xfrm>
            <a:off x="4968875" y="2657475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latin typeface="Arial" charset="0"/>
                <a:ea typeface="宋体" pitchFamily="2" charset="-122"/>
              </a:rPr>
              <a:t>60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54" name="Rectangle 91"/>
          <p:cNvSpPr>
            <a:spLocks noChangeArrowheads="1"/>
          </p:cNvSpPr>
          <p:nvPr/>
        </p:nvSpPr>
        <p:spPr bwMode="auto">
          <a:xfrm>
            <a:off x="5137150" y="2641600"/>
            <a:ext cx="523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 b="1">
                <a:latin typeface="Arial" charset="0"/>
                <a:ea typeface="宋体" pitchFamily="2" charset="-122"/>
              </a:rPr>
              <a:t> </a:t>
            </a:r>
            <a:endParaRPr lang="zh-CN" altLang="en-US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55" name="Rectangle 92"/>
          <p:cNvSpPr>
            <a:spLocks noChangeArrowheads="1"/>
          </p:cNvSpPr>
          <p:nvPr/>
        </p:nvSpPr>
        <p:spPr bwMode="auto">
          <a:xfrm>
            <a:off x="6248400" y="2754313"/>
            <a:ext cx="4635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12356" name="Rectangle 93"/>
          <p:cNvSpPr>
            <a:spLocks noChangeArrowheads="1"/>
          </p:cNvSpPr>
          <p:nvPr/>
        </p:nvSpPr>
        <p:spPr bwMode="auto">
          <a:xfrm>
            <a:off x="6283325" y="2657475"/>
            <a:ext cx="4222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 b="1">
                <a:latin typeface="Arial" charset="0"/>
                <a:ea typeface="宋体" pitchFamily="2" charset="-122"/>
              </a:rPr>
              <a:t>    </a:t>
            </a:r>
            <a:r>
              <a:rPr lang="en-US" altLang="zh-CN" sz="1500" b="1">
                <a:latin typeface="Arial" charset="0"/>
                <a:ea typeface="宋体" pitchFamily="2" charset="-122"/>
              </a:rPr>
              <a:t>70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57" name="Rectangle 94"/>
          <p:cNvSpPr>
            <a:spLocks noChangeArrowheads="1"/>
          </p:cNvSpPr>
          <p:nvPr/>
        </p:nvSpPr>
        <p:spPr bwMode="auto">
          <a:xfrm>
            <a:off x="6591300" y="2641600"/>
            <a:ext cx="523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 b="1">
                <a:latin typeface="Arial" charset="0"/>
                <a:ea typeface="宋体" pitchFamily="2" charset="-122"/>
              </a:rPr>
              <a:t> </a:t>
            </a:r>
            <a:endParaRPr lang="zh-CN" altLang="en-US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58" name="Rectangle 95"/>
          <p:cNvSpPr>
            <a:spLocks noChangeArrowheads="1"/>
          </p:cNvSpPr>
          <p:nvPr/>
        </p:nvSpPr>
        <p:spPr bwMode="auto">
          <a:xfrm>
            <a:off x="7413625" y="2747963"/>
            <a:ext cx="4635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12359" name="Rectangle 96"/>
          <p:cNvSpPr>
            <a:spLocks noChangeArrowheads="1"/>
          </p:cNvSpPr>
          <p:nvPr/>
        </p:nvSpPr>
        <p:spPr bwMode="auto">
          <a:xfrm>
            <a:off x="7712075" y="2641600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latin typeface="Arial" charset="0"/>
                <a:ea typeface="宋体" pitchFamily="2" charset="-122"/>
              </a:rPr>
              <a:t>80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60" name="Rectangle 97"/>
          <p:cNvSpPr>
            <a:spLocks noChangeArrowheads="1"/>
          </p:cNvSpPr>
          <p:nvPr/>
        </p:nvSpPr>
        <p:spPr bwMode="auto">
          <a:xfrm>
            <a:off x="5397500" y="2760663"/>
            <a:ext cx="457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12361" name="Rectangle 98"/>
          <p:cNvSpPr>
            <a:spLocks noChangeArrowheads="1"/>
          </p:cNvSpPr>
          <p:nvPr/>
        </p:nvSpPr>
        <p:spPr bwMode="auto">
          <a:xfrm>
            <a:off x="5699125" y="2646363"/>
            <a:ext cx="317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 b="1">
                <a:latin typeface="Arial" charset="0"/>
                <a:ea typeface="宋体" pitchFamily="2" charset="-122"/>
              </a:rPr>
              <a:t>  </a:t>
            </a:r>
            <a:r>
              <a:rPr lang="en-US" altLang="zh-CN" sz="1500" b="1">
                <a:latin typeface="Arial" charset="0"/>
                <a:ea typeface="宋体" pitchFamily="2" charset="-122"/>
              </a:rPr>
              <a:t>65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62" name="Line 99"/>
          <p:cNvSpPr>
            <a:spLocks noChangeShapeType="1"/>
          </p:cNvSpPr>
          <p:nvPr/>
        </p:nvSpPr>
        <p:spPr bwMode="auto">
          <a:xfrm>
            <a:off x="4953000" y="23526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3" name="Line 101"/>
          <p:cNvSpPr>
            <a:spLocks noChangeShapeType="1"/>
          </p:cNvSpPr>
          <p:nvPr/>
        </p:nvSpPr>
        <p:spPr bwMode="auto">
          <a:xfrm>
            <a:off x="2047875" y="1827213"/>
            <a:ext cx="6689725" cy="1587"/>
          </a:xfrm>
          <a:prstGeom prst="line">
            <a:avLst/>
          </a:prstGeom>
          <a:noFill/>
          <a:ln w="142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4" name="Freeform 102"/>
          <p:cNvSpPr>
            <a:spLocks/>
          </p:cNvSpPr>
          <p:nvPr/>
        </p:nvSpPr>
        <p:spPr bwMode="auto">
          <a:xfrm>
            <a:off x="8585200" y="1782763"/>
            <a:ext cx="254000" cy="95250"/>
          </a:xfrm>
          <a:custGeom>
            <a:avLst/>
            <a:gdLst>
              <a:gd name="T0" fmla="*/ 0 w 160"/>
              <a:gd name="T1" fmla="*/ 0 h 60"/>
              <a:gd name="T2" fmla="*/ 2147483647 w 160"/>
              <a:gd name="T3" fmla="*/ 2147483647 h 60"/>
              <a:gd name="T4" fmla="*/ 0 w 160"/>
              <a:gd name="T5" fmla="*/ 2147483647 h 60"/>
              <a:gd name="T6" fmla="*/ 0 w 160"/>
              <a:gd name="T7" fmla="*/ 0 h 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0" h="60">
                <a:moveTo>
                  <a:pt x="0" y="0"/>
                </a:moveTo>
                <a:lnTo>
                  <a:pt x="160" y="32"/>
                </a:lnTo>
                <a:lnTo>
                  <a:pt x="0" y="6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4288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65" name="Line 103"/>
          <p:cNvSpPr>
            <a:spLocks noChangeShapeType="1"/>
          </p:cNvSpPr>
          <p:nvPr/>
        </p:nvSpPr>
        <p:spPr bwMode="auto">
          <a:xfrm>
            <a:off x="2041525" y="1766888"/>
            <a:ext cx="1588" cy="1381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4288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6" name="Line 104"/>
          <p:cNvSpPr>
            <a:spLocks noChangeShapeType="1"/>
          </p:cNvSpPr>
          <p:nvPr/>
        </p:nvSpPr>
        <p:spPr bwMode="auto">
          <a:xfrm>
            <a:off x="3482975" y="1760538"/>
            <a:ext cx="1588" cy="1397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4288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7" name="Rectangle 105"/>
          <p:cNvSpPr>
            <a:spLocks noChangeArrowheads="1"/>
          </p:cNvSpPr>
          <p:nvPr/>
        </p:nvSpPr>
        <p:spPr bwMode="auto">
          <a:xfrm>
            <a:off x="2689225" y="1522413"/>
            <a:ext cx="773113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49962" name="Rectangle 106"/>
          <p:cNvSpPr>
            <a:spLocks noChangeArrowheads="1"/>
          </p:cNvSpPr>
          <p:nvPr/>
        </p:nvSpPr>
        <p:spPr bwMode="auto">
          <a:xfrm>
            <a:off x="2514600" y="1533525"/>
            <a:ext cx="482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charset="0"/>
                <a:ea typeface="宋体" pitchFamily="2" charset="-122"/>
              </a:rPr>
              <a:t>CPU</a:t>
            </a:r>
            <a:endParaRPr lang="en-US" altLang="zh-CN" sz="2400" b="1">
              <a:solidFill>
                <a:srgbClr val="CC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9965" name="Rectangle 109"/>
          <p:cNvSpPr>
            <a:spLocks noChangeArrowheads="1"/>
          </p:cNvSpPr>
          <p:nvPr/>
        </p:nvSpPr>
        <p:spPr bwMode="auto">
          <a:xfrm>
            <a:off x="3505200" y="1516063"/>
            <a:ext cx="660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Arial" charset="0"/>
                <a:ea typeface="宋体" pitchFamily="2" charset="-122"/>
              </a:rPr>
              <a:t> </a:t>
            </a:r>
            <a:r>
              <a:rPr lang="en-US" altLang="zh-CN" sz="1800" b="1">
                <a:latin typeface="Arial" charset="0"/>
                <a:ea typeface="宋体" pitchFamily="2" charset="-122"/>
              </a:rPr>
              <a:t>DEV1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249968" name="Rectangle 112"/>
          <p:cNvSpPr>
            <a:spLocks noChangeArrowheads="1"/>
          </p:cNvSpPr>
          <p:nvPr/>
        </p:nvSpPr>
        <p:spPr bwMode="auto">
          <a:xfrm>
            <a:off x="5376863" y="1516063"/>
            <a:ext cx="723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Arial" charset="0"/>
                <a:ea typeface="宋体" pitchFamily="2" charset="-122"/>
              </a:rPr>
              <a:t>  </a:t>
            </a:r>
            <a:r>
              <a:rPr lang="en-US" altLang="zh-CN" sz="1800" b="1">
                <a:latin typeface="Arial" charset="0"/>
                <a:ea typeface="宋体" pitchFamily="2" charset="-122"/>
              </a:rPr>
              <a:t>DEV2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249971" name="Rectangle 115"/>
          <p:cNvSpPr>
            <a:spLocks noChangeArrowheads="1"/>
          </p:cNvSpPr>
          <p:nvPr/>
        </p:nvSpPr>
        <p:spPr bwMode="auto">
          <a:xfrm>
            <a:off x="6650038" y="1522413"/>
            <a:ext cx="673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CC0000"/>
                </a:solidFill>
                <a:latin typeface="Arial" charset="0"/>
                <a:ea typeface="宋体" pitchFamily="2" charset="-122"/>
              </a:rPr>
              <a:t>   </a:t>
            </a:r>
            <a:r>
              <a:rPr lang="en-US" altLang="zh-CN" sz="1800" b="1">
                <a:solidFill>
                  <a:srgbClr val="CC0000"/>
                </a:solidFill>
                <a:latin typeface="Arial" charset="0"/>
                <a:ea typeface="宋体" pitchFamily="2" charset="-122"/>
              </a:rPr>
              <a:t>CPU</a:t>
            </a:r>
            <a:endParaRPr lang="en-US" altLang="zh-CN" sz="2400" b="1">
              <a:solidFill>
                <a:srgbClr val="CC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9974" name="Rectangle 118"/>
          <p:cNvSpPr>
            <a:spLocks noChangeArrowheads="1"/>
          </p:cNvSpPr>
          <p:nvPr/>
        </p:nvSpPr>
        <p:spPr bwMode="auto">
          <a:xfrm>
            <a:off x="4267200" y="1522413"/>
            <a:ext cx="609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CC0000"/>
                </a:solidFill>
                <a:latin typeface="Arial" charset="0"/>
                <a:ea typeface="宋体" pitchFamily="2" charset="-122"/>
              </a:rPr>
              <a:t>  </a:t>
            </a:r>
            <a:r>
              <a:rPr lang="en-US" altLang="zh-CN" sz="1800" b="1">
                <a:solidFill>
                  <a:srgbClr val="CC0000"/>
                </a:solidFill>
                <a:latin typeface="Arial" charset="0"/>
                <a:ea typeface="宋体" pitchFamily="2" charset="-122"/>
              </a:rPr>
              <a:t>CPU</a:t>
            </a:r>
            <a:endParaRPr lang="en-US" altLang="zh-CN" sz="2400" b="1">
              <a:solidFill>
                <a:srgbClr val="CC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373" name="Rectangle 121"/>
          <p:cNvSpPr>
            <a:spLocks noChangeArrowheads="1"/>
          </p:cNvSpPr>
          <p:nvPr/>
        </p:nvSpPr>
        <p:spPr bwMode="auto">
          <a:xfrm>
            <a:off x="1562100" y="1590675"/>
            <a:ext cx="4540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latin typeface="Arial" charset="0"/>
                <a:ea typeface="宋体" pitchFamily="2" charset="-122"/>
              </a:rPr>
              <a:t>  </a:t>
            </a:r>
            <a:r>
              <a:rPr lang="en-US" altLang="zh-CN" b="1">
                <a:latin typeface="Arial" charset="0"/>
                <a:ea typeface="宋体" pitchFamily="2" charset="-122"/>
              </a:rPr>
              <a:t>A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74" name="Rectangle 124"/>
          <p:cNvSpPr>
            <a:spLocks noChangeArrowheads="1"/>
          </p:cNvSpPr>
          <p:nvPr/>
        </p:nvSpPr>
        <p:spPr bwMode="auto">
          <a:xfrm>
            <a:off x="3429000" y="1871663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latin typeface="Arial" charset="0"/>
                <a:ea typeface="宋体" pitchFamily="2" charset="-122"/>
              </a:rPr>
              <a:t>10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75" name="Rectangle 126"/>
          <p:cNvSpPr>
            <a:spLocks noChangeArrowheads="1"/>
          </p:cNvSpPr>
          <p:nvPr/>
        </p:nvSpPr>
        <p:spPr bwMode="auto">
          <a:xfrm>
            <a:off x="4178300" y="1871663"/>
            <a:ext cx="317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 b="1">
                <a:latin typeface="Arial" charset="0"/>
                <a:ea typeface="宋体" pitchFamily="2" charset="-122"/>
              </a:rPr>
              <a:t>  </a:t>
            </a:r>
            <a:r>
              <a:rPr lang="en-US" altLang="zh-CN" sz="1500" b="1">
                <a:latin typeface="Arial" charset="0"/>
                <a:ea typeface="宋体" pitchFamily="2" charset="-122"/>
              </a:rPr>
              <a:t>15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76" name="Rectangle 129"/>
          <p:cNvSpPr>
            <a:spLocks noChangeArrowheads="1"/>
          </p:cNvSpPr>
          <p:nvPr/>
        </p:nvSpPr>
        <p:spPr bwMode="auto">
          <a:xfrm>
            <a:off x="4800600" y="1849438"/>
            <a:ext cx="4222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 b="1">
                <a:latin typeface="Arial" charset="0"/>
                <a:ea typeface="宋体" pitchFamily="2" charset="-122"/>
              </a:rPr>
              <a:t>    </a:t>
            </a:r>
            <a:r>
              <a:rPr lang="en-US" altLang="zh-CN" sz="1500" b="1">
                <a:latin typeface="Arial" charset="0"/>
                <a:ea typeface="宋体" pitchFamily="2" charset="-122"/>
              </a:rPr>
              <a:t>20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77" name="Rectangle 131"/>
          <p:cNvSpPr>
            <a:spLocks noChangeArrowheads="1"/>
          </p:cNvSpPr>
          <p:nvPr/>
        </p:nvSpPr>
        <p:spPr bwMode="auto">
          <a:xfrm>
            <a:off x="6335713" y="1849438"/>
            <a:ext cx="3698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 b="1">
                <a:latin typeface="Arial" charset="0"/>
                <a:ea typeface="宋体" pitchFamily="2" charset="-122"/>
              </a:rPr>
              <a:t>   </a:t>
            </a:r>
            <a:r>
              <a:rPr lang="en-US" altLang="zh-CN" sz="1500" b="1">
                <a:latin typeface="Arial" charset="0"/>
                <a:ea typeface="宋体" pitchFamily="2" charset="-122"/>
              </a:rPr>
              <a:t>30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78" name="Rectangle 133"/>
          <p:cNvSpPr>
            <a:spLocks noChangeArrowheads="1"/>
          </p:cNvSpPr>
          <p:nvPr/>
        </p:nvSpPr>
        <p:spPr bwMode="auto">
          <a:xfrm>
            <a:off x="7699375" y="1849438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>
                <a:latin typeface="Arial" charset="0"/>
                <a:ea typeface="宋体" pitchFamily="2" charset="-122"/>
              </a:rPr>
              <a:t>40</a:t>
            </a:r>
            <a:endParaRPr lang="en-US" altLang="zh-CN" sz="2400" b="1">
              <a:latin typeface="Arial" charset="0"/>
              <a:ea typeface="宋体" pitchFamily="2" charset="-122"/>
            </a:endParaRPr>
          </a:p>
        </p:txBody>
      </p:sp>
      <p:sp>
        <p:nvSpPr>
          <p:cNvPr id="12379" name="AutoShape 134"/>
          <p:cNvSpPr>
            <a:spLocks/>
          </p:cNvSpPr>
          <p:nvPr/>
        </p:nvSpPr>
        <p:spPr bwMode="auto">
          <a:xfrm>
            <a:off x="1524000" y="1666875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12380" name="Line 135"/>
          <p:cNvSpPr>
            <a:spLocks noChangeShapeType="1"/>
          </p:cNvSpPr>
          <p:nvPr/>
        </p:nvSpPr>
        <p:spPr bwMode="auto">
          <a:xfrm>
            <a:off x="2089150" y="2581275"/>
            <a:ext cx="1588" cy="134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81" name="Line 136"/>
          <p:cNvSpPr>
            <a:spLocks noChangeShapeType="1"/>
          </p:cNvSpPr>
          <p:nvPr/>
        </p:nvSpPr>
        <p:spPr bwMode="auto">
          <a:xfrm>
            <a:off x="2057400" y="1736725"/>
            <a:ext cx="1588" cy="134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82" name="Line 137"/>
          <p:cNvSpPr>
            <a:spLocks noChangeShapeType="1"/>
          </p:cNvSpPr>
          <p:nvPr/>
        </p:nvSpPr>
        <p:spPr bwMode="auto">
          <a:xfrm>
            <a:off x="3352800" y="23526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83" name="Line 138"/>
          <p:cNvSpPr>
            <a:spLocks noChangeShapeType="1"/>
          </p:cNvSpPr>
          <p:nvPr/>
        </p:nvSpPr>
        <p:spPr bwMode="auto">
          <a:xfrm>
            <a:off x="6477000" y="23526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84" name="Line 139"/>
          <p:cNvSpPr>
            <a:spLocks noChangeShapeType="1"/>
          </p:cNvSpPr>
          <p:nvPr/>
        </p:nvSpPr>
        <p:spPr bwMode="auto">
          <a:xfrm>
            <a:off x="5715000" y="23526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85" name="Line 140"/>
          <p:cNvSpPr>
            <a:spLocks noChangeShapeType="1"/>
          </p:cNvSpPr>
          <p:nvPr/>
        </p:nvSpPr>
        <p:spPr bwMode="auto">
          <a:xfrm>
            <a:off x="7620000" y="23526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86" name="Rectangle 141"/>
          <p:cNvSpPr>
            <a:spLocks noChangeArrowheads="1"/>
          </p:cNvSpPr>
          <p:nvPr/>
        </p:nvSpPr>
        <p:spPr bwMode="auto">
          <a:xfrm>
            <a:off x="152400" y="3511550"/>
            <a:ext cx="1790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FF0000"/>
                </a:solidFill>
                <a:latin typeface="Arial" charset="0"/>
                <a:ea typeface="宋体" pitchFamily="2" charset="-122"/>
              </a:rPr>
              <a:t>多个程序</a:t>
            </a:r>
            <a:br>
              <a:rPr kumimoji="0" lang="zh-CN" altLang="en-US" sz="2400" b="1">
                <a:solidFill>
                  <a:srgbClr val="FF0000"/>
                </a:solidFill>
                <a:latin typeface="Arial" charset="0"/>
                <a:ea typeface="宋体" pitchFamily="2" charset="-122"/>
              </a:rPr>
            </a:br>
            <a:r>
              <a:rPr kumimoji="0" lang="zh-CN" altLang="en-US" sz="2400" b="1">
                <a:solidFill>
                  <a:srgbClr val="FF0000"/>
                </a:solidFill>
                <a:latin typeface="Arial" charset="0"/>
                <a:ea typeface="宋体" pitchFamily="2" charset="-122"/>
              </a:rPr>
              <a:t>并发执行：</a:t>
            </a:r>
          </a:p>
        </p:txBody>
      </p:sp>
      <p:sp>
        <p:nvSpPr>
          <p:cNvPr id="12387" name="AutoShape 142"/>
          <p:cNvSpPr>
            <a:spLocks/>
          </p:cNvSpPr>
          <p:nvPr/>
        </p:nvSpPr>
        <p:spPr bwMode="auto">
          <a:xfrm>
            <a:off x="1600200" y="3343275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12388" name="Line 143"/>
          <p:cNvSpPr>
            <a:spLocks noChangeShapeType="1"/>
          </p:cNvSpPr>
          <p:nvPr/>
        </p:nvSpPr>
        <p:spPr bwMode="auto">
          <a:xfrm>
            <a:off x="3352800" y="15382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89" name="Line 144"/>
          <p:cNvSpPr>
            <a:spLocks noChangeShapeType="1"/>
          </p:cNvSpPr>
          <p:nvPr/>
        </p:nvSpPr>
        <p:spPr bwMode="auto">
          <a:xfrm>
            <a:off x="4233863" y="1524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0" name="Line 145"/>
          <p:cNvSpPr>
            <a:spLocks noChangeShapeType="1"/>
          </p:cNvSpPr>
          <p:nvPr/>
        </p:nvSpPr>
        <p:spPr bwMode="auto">
          <a:xfrm>
            <a:off x="4953000" y="15335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1" name="Line 146"/>
          <p:cNvSpPr>
            <a:spLocks noChangeShapeType="1"/>
          </p:cNvSpPr>
          <p:nvPr/>
        </p:nvSpPr>
        <p:spPr bwMode="auto">
          <a:xfrm>
            <a:off x="6477000" y="15192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2" name="Line 147"/>
          <p:cNvSpPr>
            <a:spLocks noChangeShapeType="1"/>
          </p:cNvSpPr>
          <p:nvPr/>
        </p:nvSpPr>
        <p:spPr bwMode="auto">
          <a:xfrm>
            <a:off x="7620000" y="15192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3" name="Line 148"/>
          <p:cNvSpPr>
            <a:spLocks noChangeShapeType="1"/>
          </p:cNvSpPr>
          <p:nvPr/>
        </p:nvSpPr>
        <p:spPr bwMode="auto">
          <a:xfrm>
            <a:off x="3324225" y="34194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4" name="Line 149"/>
          <p:cNvSpPr>
            <a:spLocks noChangeShapeType="1"/>
          </p:cNvSpPr>
          <p:nvPr/>
        </p:nvSpPr>
        <p:spPr bwMode="auto">
          <a:xfrm>
            <a:off x="4143375" y="341947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5" name="Line 150"/>
          <p:cNvSpPr>
            <a:spLocks noChangeShapeType="1"/>
          </p:cNvSpPr>
          <p:nvPr/>
        </p:nvSpPr>
        <p:spPr bwMode="auto">
          <a:xfrm>
            <a:off x="4953000" y="34194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6" name="Line 151"/>
          <p:cNvSpPr>
            <a:spLocks noChangeShapeType="1"/>
          </p:cNvSpPr>
          <p:nvPr/>
        </p:nvSpPr>
        <p:spPr bwMode="auto">
          <a:xfrm>
            <a:off x="5681663" y="34194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7" name="Line 152"/>
          <p:cNvSpPr>
            <a:spLocks noChangeShapeType="1"/>
          </p:cNvSpPr>
          <p:nvPr/>
        </p:nvSpPr>
        <p:spPr bwMode="auto">
          <a:xfrm>
            <a:off x="6372225" y="372427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8" name="Line 153"/>
          <p:cNvSpPr>
            <a:spLocks noChangeShapeType="1"/>
          </p:cNvSpPr>
          <p:nvPr/>
        </p:nvSpPr>
        <p:spPr bwMode="auto">
          <a:xfrm>
            <a:off x="6991350" y="34194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9" name="Line 154"/>
          <p:cNvSpPr>
            <a:spLocks noChangeShapeType="1"/>
          </p:cNvSpPr>
          <p:nvPr/>
        </p:nvSpPr>
        <p:spPr bwMode="auto">
          <a:xfrm>
            <a:off x="8305800" y="34194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00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3.1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进程的引入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9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9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9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9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9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0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920" grpId="0"/>
      <p:bldP spid="249931" grpId="0"/>
      <p:bldP spid="249934" grpId="0"/>
      <p:bldP spid="249937" grpId="0"/>
      <p:bldP spid="249940" grpId="0"/>
      <p:bldP spid="249962" grpId="0"/>
      <p:bldP spid="249965" grpId="0"/>
      <p:bldP spid="249968" grpId="0"/>
      <p:bldP spid="249971" grpId="0"/>
      <p:bldP spid="2499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06450"/>
            <a:ext cx="8229600" cy="576263"/>
          </a:xfrm>
        </p:spPr>
        <p:txBody>
          <a:bodyPr/>
          <a:lstStyle/>
          <a:p>
            <a:r>
              <a:rPr lang="zh-CN" altLang="en-US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5:</a:t>
            </a:r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并发过程程序如何切换？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85800" y="1376363"/>
            <a:ext cx="79216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并发：用一个</a:t>
            </a:r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CPU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交替地“同时”执行多个程序</a:t>
            </a:r>
            <a:r>
              <a:rPr lang="zh-CN" altLang="en-US" sz="1800">
                <a:solidFill>
                  <a:srgbClr val="FF0000"/>
                </a:solidFill>
                <a:ea typeface="宋体" pitchFamily="2" charset="-122"/>
              </a:rPr>
              <a:t> </a:t>
            </a:r>
          </a:p>
        </p:txBody>
      </p:sp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990600" y="1828800"/>
            <a:ext cx="6705600" cy="603250"/>
            <a:chOff x="624" y="2256"/>
            <a:chExt cx="4224" cy="380"/>
          </a:xfrm>
        </p:grpSpPr>
        <p:sp>
          <p:nvSpPr>
            <p:cNvPr id="13345" name="Rectangle 5"/>
            <p:cNvSpPr>
              <a:spLocks noChangeArrowheads="1"/>
            </p:cNvSpPr>
            <p:nvPr/>
          </p:nvSpPr>
          <p:spPr bwMode="auto">
            <a:xfrm>
              <a:off x="624" y="2256"/>
              <a:ext cx="4224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b="1" dirty="0">
                  <a:latin typeface="宋体" pitchFamily="2" charset="-122"/>
                  <a:ea typeface="宋体" pitchFamily="2" charset="-122"/>
                </a:rPr>
                <a:t>并发是指同时出发，交替执行</a:t>
              </a:r>
              <a:r>
                <a:rPr kumimoji="0" lang="en-US" altLang="zh-CN" sz="2400" b="1" dirty="0">
                  <a:latin typeface="宋体" pitchFamily="2" charset="-122"/>
                  <a:ea typeface="宋体" pitchFamily="2" charset="-122"/>
                </a:rPr>
                <a:t>(</a:t>
              </a:r>
              <a:r>
                <a:rPr kumimoji="0" lang="zh-CN" altLang="en-US" sz="2400" b="1" dirty="0">
                  <a:solidFill>
                    <a:srgbClr val="CC0000"/>
                  </a:solidFill>
                  <a:latin typeface="宋体" pitchFamily="2" charset="-122"/>
                  <a:ea typeface="宋体" pitchFamily="2" charset="-122"/>
                </a:rPr>
                <a:t>和并行不同</a:t>
              </a:r>
              <a:r>
                <a:rPr kumimoji="0" lang="en-US" altLang="zh-CN" sz="2400" b="1" dirty="0">
                  <a:latin typeface="宋体" pitchFamily="2" charset="-122"/>
                  <a:ea typeface="宋体" pitchFamily="2" charset="-122"/>
                </a:rPr>
                <a:t>)</a:t>
              </a:r>
            </a:p>
          </p:txBody>
        </p:sp>
        <p:pic>
          <p:nvPicPr>
            <p:cNvPr id="13346" name="Picture 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" y="2423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0887" name="Group 7"/>
          <p:cNvGrpSpPr>
            <a:grpSpLocks/>
          </p:cNvGrpSpPr>
          <p:nvPr/>
        </p:nvGrpSpPr>
        <p:grpSpPr bwMode="auto">
          <a:xfrm>
            <a:off x="1108075" y="2667000"/>
            <a:ext cx="4835525" cy="1143000"/>
            <a:chOff x="670" y="1392"/>
            <a:chExt cx="3046" cy="720"/>
          </a:xfrm>
        </p:grpSpPr>
        <p:sp>
          <p:nvSpPr>
            <p:cNvPr id="13339" name="Rectangle 8"/>
            <p:cNvSpPr>
              <a:spLocks noChangeArrowheads="1"/>
            </p:cNvSpPr>
            <p:nvPr/>
          </p:nvSpPr>
          <p:spPr bwMode="auto">
            <a:xfrm>
              <a:off x="720" y="1392"/>
              <a:ext cx="660" cy="384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Arial" charset="0"/>
                  <a:ea typeface="宋体" pitchFamily="2" charset="-122"/>
                </a:rPr>
                <a:t>CPU</a:t>
              </a:r>
              <a:r>
                <a:rPr kumimoji="0" lang="en-US" altLang="zh-CN" sz="2000" b="1" baseline="-25000">
                  <a:latin typeface="Arial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13340" name="Rectangle 9"/>
            <p:cNvSpPr>
              <a:spLocks noChangeArrowheads="1"/>
            </p:cNvSpPr>
            <p:nvPr/>
          </p:nvSpPr>
          <p:spPr bwMode="auto">
            <a:xfrm>
              <a:off x="1380" y="1392"/>
              <a:ext cx="971" cy="384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Arial" charset="0"/>
                  <a:ea typeface="宋体" pitchFamily="2" charset="-122"/>
                </a:rPr>
                <a:t>CPU</a:t>
              </a:r>
              <a:r>
                <a:rPr kumimoji="0" lang="en-US" altLang="zh-CN" sz="2000" b="1" baseline="-25000">
                  <a:latin typeface="Arial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13341" name="Rectangle 10"/>
            <p:cNvSpPr>
              <a:spLocks noChangeArrowheads="1"/>
            </p:cNvSpPr>
            <p:nvPr/>
          </p:nvSpPr>
          <p:spPr bwMode="auto">
            <a:xfrm>
              <a:off x="2304" y="1392"/>
              <a:ext cx="893" cy="384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Arial" charset="0"/>
                  <a:ea typeface="宋体" pitchFamily="2" charset="-122"/>
                </a:rPr>
                <a:t>CPU</a:t>
              </a:r>
              <a:r>
                <a:rPr kumimoji="0" lang="en-US" altLang="zh-CN" sz="2000" b="1" baseline="-25000">
                  <a:latin typeface="Arial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13342" name="Rectangle 11"/>
            <p:cNvSpPr>
              <a:spLocks noChangeArrowheads="1"/>
            </p:cNvSpPr>
            <p:nvPr/>
          </p:nvSpPr>
          <p:spPr bwMode="auto">
            <a:xfrm>
              <a:off x="3204" y="1392"/>
              <a:ext cx="512" cy="384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Arial" charset="0"/>
                  <a:ea typeface="宋体" pitchFamily="2" charset="-122"/>
                </a:rPr>
                <a:t>CPU</a:t>
              </a:r>
              <a:r>
                <a:rPr kumimoji="0" lang="en-US" altLang="zh-CN" sz="2000" b="1" baseline="-25000">
                  <a:latin typeface="Arial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13343" name="Text Box 12"/>
            <p:cNvSpPr txBox="1">
              <a:spLocks noChangeArrowheads="1"/>
            </p:cNvSpPr>
            <p:nvPr/>
          </p:nvSpPr>
          <p:spPr bwMode="auto">
            <a:xfrm>
              <a:off x="670" y="1824"/>
              <a:ext cx="5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latin typeface="Arial" charset="0"/>
                  <a:ea typeface="宋体" pitchFamily="2" charset="-122"/>
                </a:rPr>
                <a:t>时间 </a:t>
              </a:r>
            </a:p>
          </p:txBody>
        </p:sp>
        <p:sp>
          <p:nvSpPr>
            <p:cNvPr id="13344" name="Line 13"/>
            <p:cNvSpPr>
              <a:spLocks noChangeShapeType="1"/>
            </p:cNvSpPr>
            <p:nvPr/>
          </p:nvSpPr>
          <p:spPr bwMode="auto">
            <a:xfrm>
              <a:off x="1209" y="1968"/>
              <a:ext cx="13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0894" name="Group 14"/>
          <p:cNvGrpSpPr>
            <a:grpSpLocks/>
          </p:cNvGrpSpPr>
          <p:nvPr/>
        </p:nvGrpSpPr>
        <p:grpSpPr bwMode="auto">
          <a:xfrm>
            <a:off x="1447800" y="3946525"/>
            <a:ext cx="6305550" cy="2470150"/>
            <a:chOff x="912" y="2246"/>
            <a:chExt cx="3891" cy="1556"/>
          </a:xfrm>
        </p:grpSpPr>
        <p:sp>
          <p:nvSpPr>
            <p:cNvPr id="13333" name="Rectangle 15"/>
            <p:cNvSpPr>
              <a:spLocks noChangeArrowheads="1"/>
            </p:cNvSpPr>
            <p:nvPr/>
          </p:nvSpPr>
          <p:spPr bwMode="auto">
            <a:xfrm>
              <a:off x="912" y="2555"/>
              <a:ext cx="1443" cy="1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13334" name="Text Box 16"/>
            <p:cNvSpPr txBox="1">
              <a:spLocks noChangeArrowheads="1"/>
            </p:cNvSpPr>
            <p:nvPr/>
          </p:nvSpPr>
          <p:spPr bwMode="auto">
            <a:xfrm>
              <a:off x="912" y="2582"/>
              <a:ext cx="1440" cy="1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latin typeface="Tahoma" pitchFamily="34" charset="0"/>
                  <a:ea typeface="宋体" pitchFamily="2" charset="-122"/>
                </a:rPr>
                <a:t>  </a:t>
              </a: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mov ax, [100]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mov bx, [104]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add ax, bx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……</a:t>
              </a:r>
              <a:r>
                <a:rPr kumimoji="0" lang="en-US" altLang="zh-CN" sz="2000">
                  <a:latin typeface="Tahoma" pitchFamily="34" charset="0"/>
                  <a:ea typeface="宋体" pitchFamily="2" charset="-122"/>
                </a:rPr>
                <a:t> </a:t>
              </a:r>
              <a:endParaRPr kumimoji="0" lang="en-US" altLang="zh-CN" sz="2000" b="1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3335" name="Rectangle 17"/>
            <p:cNvSpPr>
              <a:spLocks noChangeArrowheads="1"/>
            </p:cNvSpPr>
            <p:nvPr/>
          </p:nvSpPr>
          <p:spPr bwMode="auto">
            <a:xfrm>
              <a:off x="1297" y="2246"/>
              <a:ext cx="5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latin typeface="Arial" charset="0"/>
                  <a:ea typeface="宋体" pitchFamily="2" charset="-122"/>
                </a:rPr>
                <a:t>程序</a:t>
              </a:r>
              <a:r>
                <a:rPr kumimoji="0" lang="en-US" altLang="zh-CN" sz="2000" b="1">
                  <a:latin typeface="Arial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13336" name="Rectangle 18"/>
            <p:cNvSpPr>
              <a:spLocks noChangeArrowheads="1"/>
            </p:cNvSpPr>
            <p:nvPr/>
          </p:nvSpPr>
          <p:spPr bwMode="auto">
            <a:xfrm>
              <a:off x="3360" y="2565"/>
              <a:ext cx="1443" cy="1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13337" name="Text Box 19"/>
            <p:cNvSpPr txBox="1">
              <a:spLocks noChangeArrowheads="1"/>
            </p:cNvSpPr>
            <p:nvPr/>
          </p:nvSpPr>
          <p:spPr bwMode="auto">
            <a:xfrm>
              <a:off x="3360" y="2592"/>
              <a:ext cx="1440" cy="1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latin typeface="Tahoma" pitchFamily="34" charset="0"/>
                  <a:ea typeface="宋体" pitchFamily="2" charset="-122"/>
                </a:rPr>
                <a:t>  </a:t>
              </a: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mov ax, 10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mov bx, 10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add ax, bx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……</a:t>
              </a:r>
              <a:r>
                <a:rPr kumimoji="0" lang="en-US" altLang="zh-CN" sz="2000">
                  <a:latin typeface="Tahoma" pitchFamily="34" charset="0"/>
                  <a:ea typeface="宋体" pitchFamily="2" charset="-122"/>
                </a:rPr>
                <a:t> </a:t>
              </a:r>
              <a:endParaRPr kumimoji="0" lang="en-US" altLang="zh-CN" sz="2000" b="1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3338" name="Rectangle 20"/>
            <p:cNvSpPr>
              <a:spLocks noChangeArrowheads="1"/>
            </p:cNvSpPr>
            <p:nvPr/>
          </p:nvSpPr>
          <p:spPr bwMode="auto">
            <a:xfrm>
              <a:off x="3745" y="2256"/>
              <a:ext cx="5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latin typeface="Arial" charset="0"/>
                  <a:ea typeface="宋体" pitchFamily="2" charset="-122"/>
                </a:rPr>
                <a:t>程序</a:t>
              </a:r>
              <a:r>
                <a:rPr kumimoji="0" lang="en-US" altLang="zh-CN" sz="2000" b="1">
                  <a:latin typeface="Arial" charset="0"/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250901" name="Group 21"/>
          <p:cNvGrpSpPr>
            <a:grpSpLocks/>
          </p:cNvGrpSpPr>
          <p:nvPr/>
        </p:nvGrpSpPr>
        <p:grpSpPr bwMode="auto">
          <a:xfrm>
            <a:off x="609600" y="5334000"/>
            <a:ext cx="998538" cy="466725"/>
            <a:chOff x="139" y="1338"/>
            <a:chExt cx="629" cy="294"/>
          </a:xfrm>
        </p:grpSpPr>
        <p:sp>
          <p:nvSpPr>
            <p:cNvPr id="13331" name="Rectangle 22"/>
            <p:cNvSpPr>
              <a:spLocks noChangeArrowheads="1"/>
            </p:cNvSpPr>
            <p:nvPr/>
          </p:nvSpPr>
          <p:spPr bwMode="auto">
            <a:xfrm>
              <a:off x="139" y="1338"/>
              <a:ext cx="389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PC</a:t>
              </a:r>
            </a:p>
          </p:txBody>
        </p:sp>
        <p:sp>
          <p:nvSpPr>
            <p:cNvPr id="13332" name="AutoShape 23"/>
            <p:cNvSpPr>
              <a:spLocks noChangeArrowheads="1"/>
            </p:cNvSpPr>
            <p:nvPr/>
          </p:nvSpPr>
          <p:spPr bwMode="auto">
            <a:xfrm>
              <a:off x="528" y="1479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</p:grpSp>
      <p:grpSp>
        <p:nvGrpSpPr>
          <p:cNvPr id="250904" name="Group 24"/>
          <p:cNvGrpSpPr>
            <a:grpSpLocks/>
          </p:cNvGrpSpPr>
          <p:nvPr/>
        </p:nvGrpSpPr>
        <p:grpSpPr bwMode="auto">
          <a:xfrm>
            <a:off x="4495800" y="5334000"/>
            <a:ext cx="998538" cy="466725"/>
            <a:chOff x="139" y="1338"/>
            <a:chExt cx="629" cy="294"/>
          </a:xfrm>
        </p:grpSpPr>
        <p:sp>
          <p:nvSpPr>
            <p:cNvPr id="13329" name="Rectangle 25"/>
            <p:cNvSpPr>
              <a:spLocks noChangeArrowheads="1"/>
            </p:cNvSpPr>
            <p:nvPr/>
          </p:nvSpPr>
          <p:spPr bwMode="auto">
            <a:xfrm>
              <a:off x="139" y="1338"/>
              <a:ext cx="389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PC</a:t>
              </a:r>
            </a:p>
          </p:txBody>
        </p:sp>
        <p:sp>
          <p:nvSpPr>
            <p:cNvPr id="13330" name="AutoShape 26"/>
            <p:cNvSpPr>
              <a:spLocks noChangeArrowheads="1"/>
            </p:cNvSpPr>
            <p:nvPr/>
          </p:nvSpPr>
          <p:spPr bwMode="auto">
            <a:xfrm>
              <a:off x="528" y="1479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</p:grpSp>
      <p:grpSp>
        <p:nvGrpSpPr>
          <p:cNvPr id="250907" name="Group 27"/>
          <p:cNvGrpSpPr>
            <a:grpSpLocks/>
          </p:cNvGrpSpPr>
          <p:nvPr/>
        </p:nvGrpSpPr>
        <p:grpSpPr bwMode="auto">
          <a:xfrm>
            <a:off x="3971925" y="3971925"/>
            <a:ext cx="1295400" cy="533400"/>
            <a:chOff x="2496" y="2064"/>
            <a:chExt cx="816" cy="336"/>
          </a:xfrm>
        </p:grpSpPr>
        <p:sp>
          <p:nvSpPr>
            <p:cNvPr id="13327" name="AutoShape 28"/>
            <p:cNvSpPr>
              <a:spLocks noChangeArrowheads="1"/>
            </p:cNvSpPr>
            <p:nvPr/>
          </p:nvSpPr>
          <p:spPr bwMode="auto">
            <a:xfrm>
              <a:off x="2496" y="2352"/>
              <a:ext cx="816" cy="48"/>
            </a:xfrm>
            <a:prstGeom prst="rightArrow">
              <a:avLst>
                <a:gd name="adj1" fmla="val 50000"/>
                <a:gd name="adj2" fmla="val 4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13328" name="Text Box 29"/>
            <p:cNvSpPr txBox="1">
              <a:spLocks noChangeArrowheads="1"/>
            </p:cNvSpPr>
            <p:nvPr/>
          </p:nvSpPr>
          <p:spPr bwMode="auto">
            <a:xfrm>
              <a:off x="2622" y="2064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切换</a:t>
              </a:r>
            </a:p>
          </p:txBody>
        </p:sp>
      </p:grpSp>
      <p:pic>
        <p:nvPicPr>
          <p:cNvPr id="13322" name="Picture 30" descr="j03052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50" y="0"/>
            <a:ext cx="8064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0911" name="Group 31"/>
          <p:cNvGrpSpPr>
            <a:grpSpLocks/>
          </p:cNvGrpSpPr>
          <p:nvPr/>
        </p:nvGrpSpPr>
        <p:grpSpPr bwMode="auto">
          <a:xfrm>
            <a:off x="5867400" y="3124200"/>
            <a:ext cx="2817813" cy="625475"/>
            <a:chOff x="3696" y="1968"/>
            <a:chExt cx="1712" cy="394"/>
          </a:xfrm>
        </p:grpSpPr>
        <p:sp>
          <p:nvSpPr>
            <p:cNvPr id="13325" name="AutoShape 32"/>
            <p:cNvSpPr>
              <a:spLocks noChangeArrowheads="1"/>
            </p:cNvSpPr>
            <p:nvPr/>
          </p:nvSpPr>
          <p:spPr bwMode="auto">
            <a:xfrm rot="-9587126">
              <a:off x="3696" y="1968"/>
              <a:ext cx="576" cy="48"/>
            </a:xfrm>
            <a:prstGeom prst="rightArrow">
              <a:avLst>
                <a:gd name="adj1" fmla="val 50000"/>
                <a:gd name="adj2" fmla="val 30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13326" name="Rectangle 33"/>
            <p:cNvSpPr>
              <a:spLocks noChangeArrowheads="1"/>
            </p:cNvSpPr>
            <p:nvPr/>
          </p:nvSpPr>
          <p:spPr bwMode="auto">
            <a:xfrm>
              <a:off x="3744" y="2112"/>
              <a:ext cx="16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latin typeface="Arial" charset="0"/>
                  <a:ea typeface="宋体" pitchFamily="2" charset="-122"/>
                </a:rPr>
                <a:t>指程序</a:t>
              </a:r>
              <a:r>
                <a:rPr kumimoji="0" lang="en-US" altLang="zh-CN" sz="2000" b="1">
                  <a:latin typeface="Arial" charset="0"/>
                  <a:ea typeface="宋体" pitchFamily="2" charset="-122"/>
                </a:rPr>
                <a:t>2</a:t>
              </a:r>
              <a:r>
                <a:rPr kumimoji="0" lang="zh-CN" altLang="en-US" sz="2000" b="1">
                  <a:latin typeface="Arial" charset="0"/>
                  <a:ea typeface="宋体" pitchFamily="2" charset="-122"/>
                </a:rPr>
                <a:t>在</a:t>
              </a:r>
              <a:r>
                <a:rPr kumimoji="0" lang="en-US" altLang="zh-CN" sz="2000" b="1">
                  <a:latin typeface="Arial" charset="0"/>
                  <a:ea typeface="宋体" pitchFamily="2" charset="-122"/>
                </a:rPr>
                <a:t>CPU</a:t>
              </a:r>
              <a:r>
                <a:rPr kumimoji="0" lang="zh-CN" altLang="en-US" sz="2000" b="1">
                  <a:latin typeface="Arial" charset="0"/>
                  <a:ea typeface="宋体" pitchFamily="2" charset="-122"/>
                </a:rPr>
                <a:t>上执行</a:t>
              </a:r>
            </a:p>
          </p:txBody>
        </p:sp>
      </p:grpSp>
      <p:sp>
        <p:nvSpPr>
          <p:cNvPr id="13324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3.1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进程的引入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37580" y="3995042"/>
            <a:ext cx="1339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只</a:t>
            </a:r>
            <a:r>
              <a:rPr lang="en-US" altLang="zh-CN" dirty="0" smtClean="0">
                <a:solidFill>
                  <a:srgbClr val="FF0000"/>
                </a:solidFill>
              </a:rPr>
              <a:t>PC</a:t>
            </a:r>
            <a:r>
              <a:rPr lang="zh-CN" altLang="en-US" dirty="0" smtClean="0">
                <a:solidFill>
                  <a:srgbClr val="FF0000"/>
                </a:solidFill>
              </a:rPr>
              <a:t>切换吗？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0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0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val 27"/>
          <p:cNvSpPr>
            <a:spLocks noChangeArrowheads="1"/>
          </p:cNvSpPr>
          <p:nvPr/>
        </p:nvSpPr>
        <p:spPr bwMode="auto">
          <a:xfrm>
            <a:off x="7772400" y="4876800"/>
            <a:ext cx="866775" cy="906463"/>
          </a:xfrm>
          <a:prstGeom prst="ellipse">
            <a:avLst/>
          </a:prstGeom>
          <a:solidFill>
            <a:srgbClr val="DDDDDD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entury Gothic" pitchFamily="34" charset="0"/>
                <a:ea typeface="宋体" pitchFamily="2" charset="-122"/>
              </a:rPr>
              <a:t>CPU</a:t>
            </a:r>
          </a:p>
        </p:txBody>
      </p:sp>
      <p:sp>
        <p:nvSpPr>
          <p:cNvPr id="14339" name="Oval 23"/>
          <p:cNvSpPr>
            <a:spLocks noChangeArrowheads="1"/>
          </p:cNvSpPr>
          <p:nvPr/>
        </p:nvSpPr>
        <p:spPr bwMode="auto">
          <a:xfrm>
            <a:off x="6858000" y="3733800"/>
            <a:ext cx="866775" cy="906463"/>
          </a:xfrm>
          <a:prstGeom prst="ellipse">
            <a:avLst/>
          </a:prstGeom>
          <a:solidFill>
            <a:srgbClr val="FF66CC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entury Gothic" pitchFamily="34" charset="0"/>
                <a:ea typeface="宋体" pitchFamily="2" charset="-122"/>
              </a:rPr>
              <a:t>CPU</a:t>
            </a:r>
            <a:r>
              <a:rPr kumimoji="0" lang="en-US" altLang="zh-CN" sz="2000" b="1" baseline="-25000">
                <a:latin typeface="Century Gothic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06450"/>
            <a:ext cx="8229600" cy="576263"/>
          </a:xfrm>
        </p:spPr>
        <p:txBody>
          <a:bodyPr/>
          <a:lstStyle/>
          <a:p>
            <a:r>
              <a:rPr lang="zh-CN" altLang="en-US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5:</a:t>
            </a:r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并发过程程序如何切换？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362075"/>
            <a:ext cx="8229600" cy="8667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先保存执行现场，后切换执行现场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!</a:t>
            </a:r>
          </a:p>
        </p:txBody>
      </p:sp>
      <p:grpSp>
        <p:nvGrpSpPr>
          <p:cNvPr id="251908" name="Group 4"/>
          <p:cNvGrpSpPr>
            <a:grpSpLocks/>
          </p:cNvGrpSpPr>
          <p:nvPr/>
        </p:nvGrpSpPr>
        <p:grpSpPr bwMode="auto">
          <a:xfrm>
            <a:off x="909638" y="1981200"/>
            <a:ext cx="5848350" cy="2454275"/>
            <a:chOff x="573" y="1440"/>
            <a:chExt cx="3603" cy="1546"/>
          </a:xfrm>
        </p:grpSpPr>
        <p:grpSp>
          <p:nvGrpSpPr>
            <p:cNvPr id="14396" name="Group 5"/>
            <p:cNvGrpSpPr>
              <a:grpSpLocks/>
            </p:cNvGrpSpPr>
            <p:nvPr/>
          </p:nvGrpSpPr>
          <p:grpSpPr bwMode="auto">
            <a:xfrm>
              <a:off x="573" y="1440"/>
              <a:ext cx="1443" cy="1546"/>
              <a:chOff x="573" y="1440"/>
              <a:chExt cx="1443" cy="1546"/>
            </a:xfrm>
          </p:grpSpPr>
          <p:sp>
            <p:nvSpPr>
              <p:cNvPr id="14401" name="Rectangle 6"/>
              <p:cNvSpPr>
                <a:spLocks noChangeArrowheads="1"/>
              </p:cNvSpPr>
              <p:nvPr/>
            </p:nvSpPr>
            <p:spPr bwMode="auto">
              <a:xfrm>
                <a:off x="573" y="1749"/>
                <a:ext cx="1443" cy="1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>
                  <a:latin typeface="Verdana" pitchFamily="34" charset="0"/>
                </a:endParaRPr>
              </a:p>
            </p:txBody>
          </p:sp>
          <p:sp>
            <p:nvSpPr>
              <p:cNvPr id="14402" name="Text Box 7"/>
              <p:cNvSpPr txBox="1">
                <a:spLocks noChangeArrowheads="1"/>
              </p:cNvSpPr>
              <p:nvPr/>
            </p:nvSpPr>
            <p:spPr bwMode="auto">
              <a:xfrm>
                <a:off x="573" y="1776"/>
                <a:ext cx="1440" cy="11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000" b="1">
                    <a:latin typeface="Tahoma" pitchFamily="34" charset="0"/>
                    <a:ea typeface="宋体" pitchFamily="2" charset="-122"/>
                  </a:rPr>
                  <a:t>  </a:t>
                </a: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mov ax, [100]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  mov bx, [104]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  add ax, bx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  ……</a:t>
                </a:r>
                <a:r>
                  <a:rPr kumimoji="0" lang="en-US" altLang="zh-CN" sz="2000">
                    <a:latin typeface="Tahoma" pitchFamily="34" charset="0"/>
                    <a:ea typeface="宋体" pitchFamily="2" charset="-122"/>
                  </a:rPr>
                  <a:t> </a:t>
                </a:r>
                <a:endParaRPr kumimoji="0" lang="en-US" altLang="zh-CN" sz="2000" b="1"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4403" name="Rectangle 8"/>
              <p:cNvSpPr>
                <a:spLocks noChangeArrowheads="1"/>
              </p:cNvSpPr>
              <p:nvPr/>
            </p:nvSpPr>
            <p:spPr bwMode="auto">
              <a:xfrm>
                <a:off x="958" y="1440"/>
                <a:ext cx="5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000" b="1">
                    <a:latin typeface="Arial" charset="0"/>
                    <a:ea typeface="宋体" pitchFamily="2" charset="-122"/>
                  </a:rPr>
                  <a:t>程序</a:t>
                </a:r>
                <a:r>
                  <a:rPr kumimoji="0" lang="en-US" altLang="zh-CN" sz="2000" b="1">
                    <a:latin typeface="Arial" charset="0"/>
                    <a:ea typeface="宋体" pitchFamily="2" charset="-122"/>
                  </a:rPr>
                  <a:t>1</a:t>
                </a:r>
              </a:p>
            </p:txBody>
          </p:sp>
        </p:grpSp>
        <p:grpSp>
          <p:nvGrpSpPr>
            <p:cNvPr id="14397" name="Group 9"/>
            <p:cNvGrpSpPr>
              <a:grpSpLocks/>
            </p:cNvGrpSpPr>
            <p:nvPr/>
          </p:nvGrpSpPr>
          <p:grpSpPr bwMode="auto">
            <a:xfrm>
              <a:off x="2733" y="1440"/>
              <a:ext cx="1443" cy="1546"/>
              <a:chOff x="2928" y="1210"/>
              <a:chExt cx="1443" cy="1546"/>
            </a:xfrm>
          </p:grpSpPr>
          <p:sp>
            <p:nvSpPr>
              <p:cNvPr id="14398" name="Rectangle 10"/>
              <p:cNvSpPr>
                <a:spLocks noChangeArrowheads="1"/>
              </p:cNvSpPr>
              <p:nvPr/>
            </p:nvSpPr>
            <p:spPr bwMode="auto">
              <a:xfrm>
                <a:off x="2928" y="1519"/>
                <a:ext cx="1443" cy="1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>
                  <a:latin typeface="Verdana" pitchFamily="34" charset="0"/>
                </a:endParaRPr>
              </a:p>
            </p:txBody>
          </p:sp>
          <p:sp>
            <p:nvSpPr>
              <p:cNvPr id="14399" name="Text Box 11"/>
              <p:cNvSpPr txBox="1">
                <a:spLocks noChangeArrowheads="1"/>
              </p:cNvSpPr>
              <p:nvPr/>
            </p:nvSpPr>
            <p:spPr bwMode="auto">
              <a:xfrm>
                <a:off x="2928" y="1546"/>
                <a:ext cx="1440" cy="11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000" b="1">
                    <a:latin typeface="Tahoma" pitchFamily="34" charset="0"/>
                    <a:ea typeface="宋体" pitchFamily="2" charset="-122"/>
                  </a:rPr>
                  <a:t>  </a:t>
                </a: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mov ax, 10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  mov bx, 10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  add ax, bx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  ……</a:t>
                </a:r>
                <a:r>
                  <a:rPr kumimoji="0" lang="en-US" altLang="zh-CN" sz="2000">
                    <a:latin typeface="Tahoma" pitchFamily="34" charset="0"/>
                    <a:ea typeface="宋体" pitchFamily="2" charset="-122"/>
                  </a:rPr>
                  <a:t> </a:t>
                </a:r>
                <a:endParaRPr kumimoji="0" lang="en-US" altLang="zh-CN" sz="2000" b="1"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4400" name="Rectangle 12"/>
              <p:cNvSpPr>
                <a:spLocks noChangeArrowheads="1"/>
              </p:cNvSpPr>
              <p:nvPr/>
            </p:nvSpPr>
            <p:spPr bwMode="auto">
              <a:xfrm>
                <a:off x="3313" y="1210"/>
                <a:ext cx="5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000" b="1">
                    <a:latin typeface="Arial" charset="0"/>
                    <a:ea typeface="宋体" pitchFamily="2" charset="-122"/>
                  </a:rPr>
                  <a:t>程序</a:t>
                </a:r>
                <a:r>
                  <a:rPr kumimoji="0" lang="en-US" altLang="zh-CN" sz="2000" b="1">
                    <a:latin typeface="Arial" charset="0"/>
                    <a:ea typeface="宋体" pitchFamily="2" charset="-122"/>
                  </a:rPr>
                  <a:t>2</a:t>
                </a:r>
              </a:p>
            </p:txBody>
          </p:sp>
        </p:grpSp>
      </p:grpSp>
      <p:grpSp>
        <p:nvGrpSpPr>
          <p:cNvPr id="251917" name="Group 13"/>
          <p:cNvGrpSpPr>
            <a:grpSpLocks/>
          </p:cNvGrpSpPr>
          <p:nvPr/>
        </p:nvGrpSpPr>
        <p:grpSpPr bwMode="auto">
          <a:xfrm>
            <a:off x="123825" y="2962275"/>
            <a:ext cx="998538" cy="466725"/>
            <a:chOff x="139" y="1338"/>
            <a:chExt cx="629" cy="294"/>
          </a:xfrm>
        </p:grpSpPr>
        <p:sp>
          <p:nvSpPr>
            <p:cNvPr id="14394" name="Rectangle 14"/>
            <p:cNvSpPr>
              <a:spLocks noChangeArrowheads="1"/>
            </p:cNvSpPr>
            <p:nvPr/>
          </p:nvSpPr>
          <p:spPr bwMode="auto">
            <a:xfrm>
              <a:off x="139" y="1338"/>
              <a:ext cx="389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PC</a:t>
              </a:r>
            </a:p>
          </p:txBody>
        </p:sp>
        <p:sp>
          <p:nvSpPr>
            <p:cNvPr id="14395" name="AutoShape 15"/>
            <p:cNvSpPr>
              <a:spLocks noChangeArrowheads="1"/>
            </p:cNvSpPr>
            <p:nvPr/>
          </p:nvSpPr>
          <p:spPr bwMode="auto">
            <a:xfrm>
              <a:off x="528" y="1479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</p:grpSp>
      <p:grpSp>
        <p:nvGrpSpPr>
          <p:cNvPr id="251920" name="Group 16"/>
          <p:cNvGrpSpPr>
            <a:grpSpLocks/>
          </p:cNvGrpSpPr>
          <p:nvPr/>
        </p:nvGrpSpPr>
        <p:grpSpPr bwMode="auto">
          <a:xfrm>
            <a:off x="3586163" y="3390900"/>
            <a:ext cx="998537" cy="466725"/>
            <a:chOff x="139" y="1338"/>
            <a:chExt cx="629" cy="294"/>
          </a:xfrm>
        </p:grpSpPr>
        <p:sp>
          <p:nvSpPr>
            <p:cNvPr id="14392" name="Rectangle 17"/>
            <p:cNvSpPr>
              <a:spLocks noChangeArrowheads="1"/>
            </p:cNvSpPr>
            <p:nvPr/>
          </p:nvSpPr>
          <p:spPr bwMode="auto">
            <a:xfrm>
              <a:off x="139" y="1338"/>
              <a:ext cx="389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PC</a:t>
              </a:r>
            </a:p>
          </p:txBody>
        </p:sp>
        <p:sp>
          <p:nvSpPr>
            <p:cNvPr id="14393" name="AutoShape 18"/>
            <p:cNvSpPr>
              <a:spLocks noChangeArrowheads="1"/>
            </p:cNvSpPr>
            <p:nvPr/>
          </p:nvSpPr>
          <p:spPr bwMode="auto">
            <a:xfrm>
              <a:off x="528" y="1479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</p:grpSp>
      <p:grpSp>
        <p:nvGrpSpPr>
          <p:cNvPr id="251923" name="Group 19"/>
          <p:cNvGrpSpPr>
            <a:grpSpLocks/>
          </p:cNvGrpSpPr>
          <p:nvPr/>
        </p:nvGrpSpPr>
        <p:grpSpPr bwMode="auto">
          <a:xfrm>
            <a:off x="3124200" y="2057400"/>
            <a:ext cx="1295400" cy="533400"/>
            <a:chOff x="2496" y="2064"/>
            <a:chExt cx="816" cy="336"/>
          </a:xfrm>
        </p:grpSpPr>
        <p:sp>
          <p:nvSpPr>
            <p:cNvPr id="14390" name="AutoShape 20"/>
            <p:cNvSpPr>
              <a:spLocks noChangeArrowheads="1"/>
            </p:cNvSpPr>
            <p:nvPr/>
          </p:nvSpPr>
          <p:spPr bwMode="auto">
            <a:xfrm>
              <a:off x="2496" y="2352"/>
              <a:ext cx="816" cy="48"/>
            </a:xfrm>
            <a:prstGeom prst="rightArrow">
              <a:avLst>
                <a:gd name="adj1" fmla="val 50000"/>
                <a:gd name="adj2" fmla="val 4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14391" name="Text Box 21"/>
            <p:cNvSpPr txBox="1">
              <a:spLocks noChangeArrowheads="1"/>
            </p:cNvSpPr>
            <p:nvPr/>
          </p:nvSpPr>
          <p:spPr bwMode="auto">
            <a:xfrm>
              <a:off x="2622" y="2064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切换</a:t>
              </a:r>
            </a:p>
          </p:txBody>
        </p:sp>
      </p:grpSp>
      <p:sp>
        <p:nvSpPr>
          <p:cNvPr id="14346" name="Oval 22"/>
          <p:cNvSpPr>
            <a:spLocks noChangeArrowheads="1"/>
          </p:cNvSpPr>
          <p:nvPr/>
        </p:nvSpPr>
        <p:spPr bwMode="auto">
          <a:xfrm>
            <a:off x="7834313" y="3733800"/>
            <a:ext cx="866775" cy="906463"/>
          </a:xfrm>
          <a:prstGeom prst="ellipse">
            <a:avLst/>
          </a:prstGeom>
          <a:solidFill>
            <a:srgbClr val="00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entury Gothic" pitchFamily="34" charset="0"/>
                <a:ea typeface="宋体" pitchFamily="2" charset="-122"/>
              </a:rPr>
              <a:t>CPU</a:t>
            </a:r>
            <a:r>
              <a:rPr kumimoji="0" lang="en-US" altLang="zh-CN" sz="2000" b="1" baseline="-25000">
                <a:latin typeface="Century Gothic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14347" name="Rectangle 24"/>
          <p:cNvSpPr>
            <a:spLocks noChangeArrowheads="1"/>
          </p:cNvSpPr>
          <p:nvPr/>
        </p:nvSpPr>
        <p:spPr bwMode="auto">
          <a:xfrm rot="10800000">
            <a:off x="7472363" y="6145213"/>
            <a:ext cx="1557337" cy="4746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latin typeface="Century Gothic" pitchFamily="34" charset="0"/>
                <a:ea typeface="宋体" pitchFamily="2" charset="-122"/>
              </a:rPr>
              <a:t>内存</a:t>
            </a:r>
          </a:p>
        </p:txBody>
      </p:sp>
      <p:sp>
        <p:nvSpPr>
          <p:cNvPr id="14348" name="Line 25"/>
          <p:cNvSpPr>
            <a:spLocks noChangeShapeType="1"/>
          </p:cNvSpPr>
          <p:nvPr/>
        </p:nvSpPr>
        <p:spPr bwMode="auto">
          <a:xfrm>
            <a:off x="7315200" y="4648200"/>
            <a:ext cx="609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9" name="Line 26"/>
          <p:cNvSpPr>
            <a:spLocks noChangeShapeType="1"/>
          </p:cNvSpPr>
          <p:nvPr/>
        </p:nvSpPr>
        <p:spPr bwMode="auto">
          <a:xfrm>
            <a:off x="8229600" y="46482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0" name="Rectangle 28"/>
          <p:cNvSpPr>
            <a:spLocks noChangeArrowheads="1"/>
          </p:cNvSpPr>
          <p:nvPr/>
        </p:nvSpPr>
        <p:spPr bwMode="auto">
          <a:xfrm>
            <a:off x="6477000" y="51816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>
                <a:latin typeface="Arial" charset="0"/>
                <a:ea typeface="宋体" pitchFamily="2" charset="-122"/>
              </a:rPr>
              <a:t>物理</a:t>
            </a:r>
            <a:r>
              <a:rPr kumimoji="0" lang="en-US" altLang="zh-CN" sz="2000" b="1">
                <a:latin typeface="Arial" charset="0"/>
                <a:ea typeface="宋体" pitchFamily="2" charset="-122"/>
              </a:rPr>
              <a:t>CPU</a:t>
            </a:r>
          </a:p>
        </p:txBody>
      </p:sp>
      <p:sp>
        <p:nvSpPr>
          <p:cNvPr id="14351" name="Line 29"/>
          <p:cNvSpPr>
            <a:spLocks noChangeShapeType="1"/>
          </p:cNvSpPr>
          <p:nvPr/>
        </p:nvSpPr>
        <p:spPr bwMode="auto">
          <a:xfrm flipH="1">
            <a:off x="8229600" y="5791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1936" name="Group 32"/>
          <p:cNvGrpSpPr>
            <a:grpSpLocks/>
          </p:cNvGrpSpPr>
          <p:nvPr/>
        </p:nvGrpSpPr>
        <p:grpSpPr bwMode="auto">
          <a:xfrm>
            <a:off x="4792663" y="4572000"/>
            <a:ext cx="1989137" cy="2133600"/>
            <a:chOff x="4312" y="747"/>
            <a:chExt cx="1253" cy="1258"/>
          </a:xfrm>
        </p:grpSpPr>
        <p:sp>
          <p:nvSpPr>
            <p:cNvPr id="14378" name="Rectangle 33"/>
            <p:cNvSpPr>
              <a:spLocks noChangeArrowheads="1"/>
            </p:cNvSpPr>
            <p:nvPr/>
          </p:nvSpPr>
          <p:spPr bwMode="auto">
            <a:xfrm>
              <a:off x="4320" y="768"/>
              <a:ext cx="1059" cy="1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14379" name="Rectangle 34"/>
            <p:cNvSpPr>
              <a:spLocks noChangeArrowheads="1"/>
            </p:cNvSpPr>
            <p:nvPr/>
          </p:nvSpPr>
          <p:spPr bwMode="auto">
            <a:xfrm>
              <a:off x="4312" y="747"/>
              <a:ext cx="59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latin typeface="Arial" charset="0"/>
                  <a:ea typeface="宋体" pitchFamily="2" charset="-122"/>
                </a:rPr>
                <a:t>CPU</a:t>
              </a:r>
              <a:r>
                <a:rPr kumimoji="0" lang="en-US" altLang="zh-CN" sz="2400" b="1" baseline="-25000">
                  <a:latin typeface="Arial" charset="0"/>
                  <a:ea typeface="宋体" pitchFamily="2" charset="-122"/>
                </a:rPr>
                <a:t>2</a:t>
              </a:r>
            </a:p>
          </p:txBody>
        </p:sp>
        <p:grpSp>
          <p:nvGrpSpPr>
            <p:cNvPr id="14380" name="Group 35"/>
            <p:cNvGrpSpPr>
              <a:grpSpLocks/>
            </p:cNvGrpSpPr>
            <p:nvPr/>
          </p:nvGrpSpPr>
          <p:grpSpPr bwMode="auto">
            <a:xfrm>
              <a:off x="4461" y="1035"/>
              <a:ext cx="1104" cy="285"/>
              <a:chOff x="4128" y="1863"/>
              <a:chExt cx="1104" cy="285"/>
            </a:xfrm>
          </p:grpSpPr>
          <p:sp>
            <p:nvSpPr>
              <p:cNvPr id="14388" name="Text Box 36"/>
              <p:cNvSpPr txBox="1">
                <a:spLocks noChangeArrowheads="1"/>
              </p:cNvSpPr>
              <p:nvPr/>
            </p:nvSpPr>
            <p:spPr bwMode="auto">
              <a:xfrm>
                <a:off x="4128" y="1872"/>
                <a:ext cx="480" cy="2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en-US" sz="240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4389" name="Text Box 37"/>
              <p:cNvSpPr txBox="1">
                <a:spLocks noChangeArrowheads="1"/>
              </p:cNvSpPr>
              <p:nvPr/>
            </p:nvSpPr>
            <p:spPr bwMode="auto">
              <a:xfrm>
                <a:off x="4656" y="1863"/>
                <a:ext cx="576" cy="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>
                    <a:solidFill>
                      <a:srgbClr val="FF0000"/>
                    </a:solidFill>
                    <a:latin typeface="Arial" charset="0"/>
                    <a:ea typeface="宋体" pitchFamily="2" charset="-122"/>
                  </a:rPr>
                  <a:t>ax</a:t>
                </a:r>
              </a:p>
            </p:txBody>
          </p:sp>
        </p:grpSp>
        <p:sp>
          <p:nvSpPr>
            <p:cNvPr id="14381" name="Text Box 38"/>
            <p:cNvSpPr txBox="1">
              <a:spLocks noChangeArrowheads="1"/>
            </p:cNvSpPr>
            <p:nvPr/>
          </p:nvSpPr>
          <p:spPr bwMode="auto">
            <a:xfrm>
              <a:off x="4509" y="1035"/>
              <a:ext cx="345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latin typeface="Arial" charset="0"/>
                  <a:ea typeface="宋体" pitchFamily="2" charset="-122"/>
                </a:rPr>
                <a:t>10</a:t>
              </a:r>
            </a:p>
          </p:txBody>
        </p:sp>
        <p:grpSp>
          <p:nvGrpSpPr>
            <p:cNvPr id="14382" name="Group 39"/>
            <p:cNvGrpSpPr>
              <a:grpSpLocks/>
            </p:cNvGrpSpPr>
            <p:nvPr/>
          </p:nvGrpSpPr>
          <p:grpSpPr bwMode="auto">
            <a:xfrm>
              <a:off x="4461" y="1371"/>
              <a:ext cx="1104" cy="285"/>
              <a:chOff x="4128" y="1863"/>
              <a:chExt cx="1104" cy="285"/>
            </a:xfrm>
          </p:grpSpPr>
          <p:sp>
            <p:nvSpPr>
              <p:cNvPr id="14386" name="Text Box 40"/>
              <p:cNvSpPr txBox="1">
                <a:spLocks noChangeArrowheads="1"/>
              </p:cNvSpPr>
              <p:nvPr/>
            </p:nvSpPr>
            <p:spPr bwMode="auto">
              <a:xfrm>
                <a:off x="4128" y="1872"/>
                <a:ext cx="480" cy="2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>
                    <a:latin typeface="Arial" charset="0"/>
                    <a:ea typeface="宋体" pitchFamily="2" charset="-122"/>
                  </a:rPr>
                  <a:t>10</a:t>
                </a:r>
              </a:p>
            </p:txBody>
          </p:sp>
          <p:sp>
            <p:nvSpPr>
              <p:cNvPr id="14387" name="Text Box 41"/>
              <p:cNvSpPr txBox="1">
                <a:spLocks noChangeArrowheads="1"/>
              </p:cNvSpPr>
              <p:nvPr/>
            </p:nvSpPr>
            <p:spPr bwMode="auto">
              <a:xfrm>
                <a:off x="4656" y="1863"/>
                <a:ext cx="576" cy="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>
                    <a:solidFill>
                      <a:srgbClr val="FF0000"/>
                    </a:solidFill>
                    <a:latin typeface="Arial" charset="0"/>
                    <a:ea typeface="宋体" pitchFamily="2" charset="-122"/>
                  </a:rPr>
                  <a:t>bx</a:t>
                </a:r>
              </a:p>
            </p:txBody>
          </p:sp>
        </p:grpSp>
        <p:grpSp>
          <p:nvGrpSpPr>
            <p:cNvPr id="14383" name="Group 42"/>
            <p:cNvGrpSpPr>
              <a:grpSpLocks/>
            </p:cNvGrpSpPr>
            <p:nvPr/>
          </p:nvGrpSpPr>
          <p:grpSpPr bwMode="auto">
            <a:xfrm>
              <a:off x="4461" y="1699"/>
              <a:ext cx="1104" cy="284"/>
              <a:chOff x="4128" y="1863"/>
              <a:chExt cx="1104" cy="284"/>
            </a:xfrm>
          </p:grpSpPr>
          <p:sp>
            <p:nvSpPr>
              <p:cNvPr id="14384" name="Text Box 43"/>
              <p:cNvSpPr txBox="1">
                <a:spLocks noChangeArrowheads="1"/>
              </p:cNvSpPr>
              <p:nvPr/>
            </p:nvSpPr>
            <p:spPr bwMode="auto">
              <a:xfrm>
                <a:off x="4128" y="1872"/>
                <a:ext cx="480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en-US" sz="240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4385" name="Text Box 44"/>
              <p:cNvSpPr txBox="1">
                <a:spLocks noChangeArrowheads="1"/>
              </p:cNvSpPr>
              <p:nvPr/>
            </p:nvSpPr>
            <p:spPr bwMode="auto">
              <a:xfrm>
                <a:off x="4656" y="1863"/>
                <a:ext cx="57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>
                    <a:solidFill>
                      <a:srgbClr val="FF0000"/>
                    </a:solidFill>
                    <a:latin typeface="Arial" charset="0"/>
                    <a:ea typeface="宋体" pitchFamily="2" charset="-122"/>
                  </a:rPr>
                  <a:t>PC</a:t>
                </a:r>
              </a:p>
            </p:txBody>
          </p:sp>
        </p:grpSp>
      </p:grpSp>
      <p:grpSp>
        <p:nvGrpSpPr>
          <p:cNvPr id="251950" name="Group 46"/>
          <p:cNvGrpSpPr>
            <a:grpSpLocks/>
          </p:cNvGrpSpPr>
          <p:nvPr/>
        </p:nvGrpSpPr>
        <p:grpSpPr bwMode="auto">
          <a:xfrm>
            <a:off x="123825" y="3381375"/>
            <a:ext cx="998538" cy="466725"/>
            <a:chOff x="139" y="1338"/>
            <a:chExt cx="629" cy="294"/>
          </a:xfrm>
        </p:grpSpPr>
        <p:sp>
          <p:nvSpPr>
            <p:cNvPr id="14376" name="Rectangle 47"/>
            <p:cNvSpPr>
              <a:spLocks noChangeArrowheads="1"/>
            </p:cNvSpPr>
            <p:nvPr/>
          </p:nvSpPr>
          <p:spPr bwMode="auto">
            <a:xfrm>
              <a:off x="139" y="1338"/>
              <a:ext cx="389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PC</a:t>
              </a:r>
            </a:p>
          </p:txBody>
        </p:sp>
        <p:sp>
          <p:nvSpPr>
            <p:cNvPr id="14377" name="AutoShape 48"/>
            <p:cNvSpPr>
              <a:spLocks noChangeArrowheads="1"/>
            </p:cNvSpPr>
            <p:nvPr/>
          </p:nvSpPr>
          <p:spPr bwMode="auto">
            <a:xfrm>
              <a:off x="528" y="1479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</p:grpSp>
      <p:grpSp>
        <p:nvGrpSpPr>
          <p:cNvPr id="251953" name="Group 49"/>
          <p:cNvGrpSpPr>
            <a:grpSpLocks/>
          </p:cNvGrpSpPr>
          <p:nvPr/>
        </p:nvGrpSpPr>
        <p:grpSpPr bwMode="auto">
          <a:xfrm>
            <a:off x="3124200" y="3886200"/>
            <a:ext cx="1295400" cy="533400"/>
            <a:chOff x="1968" y="2496"/>
            <a:chExt cx="816" cy="336"/>
          </a:xfrm>
        </p:grpSpPr>
        <p:sp>
          <p:nvSpPr>
            <p:cNvPr id="14374" name="AutoShape 50"/>
            <p:cNvSpPr>
              <a:spLocks noChangeArrowheads="1"/>
            </p:cNvSpPr>
            <p:nvPr/>
          </p:nvSpPr>
          <p:spPr bwMode="auto">
            <a:xfrm rot="10800000">
              <a:off x="1968" y="2784"/>
              <a:ext cx="816" cy="48"/>
            </a:xfrm>
            <a:prstGeom prst="rightArrow">
              <a:avLst>
                <a:gd name="adj1" fmla="val 50000"/>
                <a:gd name="adj2" fmla="val 4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14375" name="Text Box 51"/>
            <p:cNvSpPr txBox="1">
              <a:spLocks noChangeArrowheads="1"/>
            </p:cNvSpPr>
            <p:nvPr/>
          </p:nvSpPr>
          <p:spPr bwMode="auto">
            <a:xfrm>
              <a:off x="2094" y="2496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切换</a:t>
              </a:r>
            </a:p>
          </p:txBody>
        </p:sp>
      </p:grpSp>
      <p:grpSp>
        <p:nvGrpSpPr>
          <p:cNvPr id="251956" name="Group 52"/>
          <p:cNvGrpSpPr>
            <a:grpSpLocks/>
          </p:cNvGrpSpPr>
          <p:nvPr/>
        </p:nvGrpSpPr>
        <p:grpSpPr bwMode="auto">
          <a:xfrm>
            <a:off x="1897063" y="4572000"/>
            <a:ext cx="1989137" cy="2133600"/>
            <a:chOff x="4312" y="747"/>
            <a:chExt cx="1253" cy="1258"/>
          </a:xfrm>
        </p:grpSpPr>
        <p:sp>
          <p:nvSpPr>
            <p:cNvPr id="14362" name="Rectangle 53"/>
            <p:cNvSpPr>
              <a:spLocks noChangeArrowheads="1"/>
            </p:cNvSpPr>
            <p:nvPr/>
          </p:nvSpPr>
          <p:spPr bwMode="auto">
            <a:xfrm>
              <a:off x="4320" y="768"/>
              <a:ext cx="1059" cy="1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14363" name="Rectangle 54"/>
            <p:cNvSpPr>
              <a:spLocks noChangeArrowheads="1"/>
            </p:cNvSpPr>
            <p:nvPr/>
          </p:nvSpPr>
          <p:spPr bwMode="auto">
            <a:xfrm>
              <a:off x="4312" y="747"/>
              <a:ext cx="59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latin typeface="Arial" charset="0"/>
                  <a:ea typeface="宋体" pitchFamily="2" charset="-122"/>
                </a:rPr>
                <a:t>CPU</a:t>
              </a:r>
              <a:r>
                <a:rPr kumimoji="0" lang="en-US" altLang="zh-CN" sz="2400" b="1" baseline="-25000">
                  <a:latin typeface="Arial" charset="0"/>
                  <a:ea typeface="宋体" pitchFamily="2" charset="-122"/>
                </a:rPr>
                <a:t>1</a:t>
              </a:r>
            </a:p>
          </p:txBody>
        </p:sp>
        <p:grpSp>
          <p:nvGrpSpPr>
            <p:cNvPr id="14364" name="Group 55"/>
            <p:cNvGrpSpPr>
              <a:grpSpLocks/>
            </p:cNvGrpSpPr>
            <p:nvPr/>
          </p:nvGrpSpPr>
          <p:grpSpPr bwMode="auto">
            <a:xfrm>
              <a:off x="4461" y="1035"/>
              <a:ext cx="1104" cy="285"/>
              <a:chOff x="4128" y="1863"/>
              <a:chExt cx="1104" cy="285"/>
            </a:xfrm>
          </p:grpSpPr>
          <p:sp>
            <p:nvSpPr>
              <p:cNvPr id="14372" name="Text Box 56"/>
              <p:cNvSpPr txBox="1">
                <a:spLocks noChangeArrowheads="1"/>
              </p:cNvSpPr>
              <p:nvPr/>
            </p:nvSpPr>
            <p:spPr bwMode="auto">
              <a:xfrm>
                <a:off x="4128" y="1872"/>
                <a:ext cx="480" cy="2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en-US" sz="240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4373" name="Text Box 57"/>
              <p:cNvSpPr txBox="1">
                <a:spLocks noChangeArrowheads="1"/>
              </p:cNvSpPr>
              <p:nvPr/>
            </p:nvSpPr>
            <p:spPr bwMode="auto">
              <a:xfrm>
                <a:off x="4656" y="1863"/>
                <a:ext cx="576" cy="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>
                    <a:solidFill>
                      <a:srgbClr val="FF0000"/>
                    </a:solidFill>
                    <a:latin typeface="Arial" charset="0"/>
                    <a:ea typeface="宋体" pitchFamily="2" charset="-122"/>
                  </a:rPr>
                  <a:t>ax</a:t>
                </a:r>
              </a:p>
            </p:txBody>
          </p:sp>
        </p:grpSp>
        <p:sp>
          <p:nvSpPr>
            <p:cNvPr id="14365" name="Text Box 58"/>
            <p:cNvSpPr txBox="1">
              <a:spLocks noChangeArrowheads="1"/>
            </p:cNvSpPr>
            <p:nvPr/>
          </p:nvSpPr>
          <p:spPr bwMode="auto">
            <a:xfrm>
              <a:off x="4509" y="1035"/>
              <a:ext cx="345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latin typeface="Arial" charset="0"/>
                  <a:ea typeface="宋体" pitchFamily="2" charset="-122"/>
                </a:rPr>
                <a:t> </a:t>
              </a:r>
              <a:r>
                <a:rPr kumimoji="0" lang="en-US" altLang="zh-CN" sz="2400" b="1">
                  <a:latin typeface="Arial" charset="0"/>
                  <a:ea typeface="宋体" pitchFamily="2" charset="-122"/>
                </a:rPr>
                <a:t>1</a:t>
              </a:r>
            </a:p>
          </p:txBody>
        </p:sp>
        <p:grpSp>
          <p:nvGrpSpPr>
            <p:cNvPr id="14366" name="Group 59"/>
            <p:cNvGrpSpPr>
              <a:grpSpLocks/>
            </p:cNvGrpSpPr>
            <p:nvPr/>
          </p:nvGrpSpPr>
          <p:grpSpPr bwMode="auto">
            <a:xfrm>
              <a:off x="4461" y="1371"/>
              <a:ext cx="1104" cy="285"/>
              <a:chOff x="4128" y="1863"/>
              <a:chExt cx="1104" cy="285"/>
            </a:xfrm>
          </p:grpSpPr>
          <p:sp>
            <p:nvSpPr>
              <p:cNvPr id="14370" name="Text Box 60"/>
              <p:cNvSpPr txBox="1">
                <a:spLocks noChangeArrowheads="1"/>
              </p:cNvSpPr>
              <p:nvPr/>
            </p:nvSpPr>
            <p:spPr bwMode="auto">
              <a:xfrm>
                <a:off x="4128" y="1872"/>
                <a:ext cx="480" cy="2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>
                    <a:latin typeface="Arial" charset="0"/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14371" name="Text Box 61"/>
              <p:cNvSpPr txBox="1">
                <a:spLocks noChangeArrowheads="1"/>
              </p:cNvSpPr>
              <p:nvPr/>
            </p:nvSpPr>
            <p:spPr bwMode="auto">
              <a:xfrm>
                <a:off x="4656" y="1863"/>
                <a:ext cx="576" cy="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>
                    <a:solidFill>
                      <a:srgbClr val="FF0000"/>
                    </a:solidFill>
                    <a:latin typeface="Arial" charset="0"/>
                    <a:ea typeface="宋体" pitchFamily="2" charset="-122"/>
                  </a:rPr>
                  <a:t>bx</a:t>
                </a:r>
              </a:p>
            </p:txBody>
          </p:sp>
        </p:grpSp>
        <p:grpSp>
          <p:nvGrpSpPr>
            <p:cNvPr id="14367" name="Group 62"/>
            <p:cNvGrpSpPr>
              <a:grpSpLocks/>
            </p:cNvGrpSpPr>
            <p:nvPr/>
          </p:nvGrpSpPr>
          <p:grpSpPr bwMode="auto">
            <a:xfrm>
              <a:off x="4461" y="1699"/>
              <a:ext cx="1104" cy="284"/>
              <a:chOff x="4128" y="1863"/>
              <a:chExt cx="1104" cy="284"/>
            </a:xfrm>
          </p:grpSpPr>
          <p:sp>
            <p:nvSpPr>
              <p:cNvPr id="14368" name="Text Box 63"/>
              <p:cNvSpPr txBox="1">
                <a:spLocks noChangeArrowheads="1"/>
              </p:cNvSpPr>
              <p:nvPr/>
            </p:nvSpPr>
            <p:spPr bwMode="auto">
              <a:xfrm>
                <a:off x="4128" y="1872"/>
                <a:ext cx="480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en-US" sz="240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4369" name="Text Box 64"/>
              <p:cNvSpPr txBox="1">
                <a:spLocks noChangeArrowheads="1"/>
              </p:cNvSpPr>
              <p:nvPr/>
            </p:nvSpPr>
            <p:spPr bwMode="auto">
              <a:xfrm>
                <a:off x="4656" y="1863"/>
                <a:ext cx="57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>
                    <a:solidFill>
                      <a:srgbClr val="FF0000"/>
                    </a:solidFill>
                    <a:latin typeface="Arial" charset="0"/>
                    <a:ea typeface="宋体" pitchFamily="2" charset="-122"/>
                  </a:rPr>
                  <a:t>PC</a:t>
                </a:r>
              </a:p>
            </p:txBody>
          </p:sp>
        </p:grpSp>
      </p:grpSp>
      <p:pic>
        <p:nvPicPr>
          <p:cNvPr id="14356" name="Picture 65" descr="j03052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50" y="0"/>
            <a:ext cx="8064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34" name="Oval 30"/>
          <p:cNvSpPr>
            <a:spLocks noChangeArrowheads="1"/>
          </p:cNvSpPr>
          <p:nvPr/>
        </p:nvSpPr>
        <p:spPr bwMode="auto">
          <a:xfrm>
            <a:off x="6858000" y="3733800"/>
            <a:ext cx="866775" cy="906463"/>
          </a:xfrm>
          <a:prstGeom prst="ellipse">
            <a:avLst/>
          </a:prstGeom>
          <a:solidFill>
            <a:srgbClr val="FF66CC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entury Gothic" pitchFamily="34" charset="0"/>
                <a:ea typeface="宋体" pitchFamily="2" charset="-122"/>
              </a:rPr>
              <a:t>CPU</a:t>
            </a:r>
            <a:r>
              <a:rPr kumimoji="0" lang="en-US" altLang="zh-CN" sz="2000" b="1" baseline="-25000">
                <a:latin typeface="Century Gothic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251935" name="Oval 31"/>
          <p:cNvSpPr>
            <a:spLocks noChangeArrowheads="1"/>
          </p:cNvSpPr>
          <p:nvPr/>
        </p:nvSpPr>
        <p:spPr bwMode="auto">
          <a:xfrm>
            <a:off x="7834313" y="3733800"/>
            <a:ext cx="866775" cy="906463"/>
          </a:xfrm>
          <a:prstGeom prst="ellipse">
            <a:avLst/>
          </a:prstGeom>
          <a:solidFill>
            <a:srgbClr val="00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entury Gothic" pitchFamily="34" charset="0"/>
                <a:ea typeface="宋体" pitchFamily="2" charset="-122"/>
              </a:rPr>
              <a:t>CPU</a:t>
            </a:r>
            <a:r>
              <a:rPr kumimoji="0" lang="en-US" altLang="zh-CN" sz="2000" b="1" baseline="-25000">
                <a:latin typeface="Century Gothic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251949" name="Oval 45"/>
          <p:cNvSpPr>
            <a:spLocks noChangeArrowheads="1"/>
          </p:cNvSpPr>
          <p:nvPr/>
        </p:nvSpPr>
        <p:spPr bwMode="auto">
          <a:xfrm>
            <a:off x="6858000" y="3733800"/>
            <a:ext cx="866775" cy="906463"/>
          </a:xfrm>
          <a:prstGeom prst="ellipse">
            <a:avLst/>
          </a:prstGeom>
          <a:solidFill>
            <a:srgbClr val="FF66CC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entury Gothic" pitchFamily="34" charset="0"/>
                <a:ea typeface="宋体" pitchFamily="2" charset="-122"/>
              </a:rPr>
              <a:t>CPU</a:t>
            </a:r>
            <a:r>
              <a:rPr kumimoji="0" lang="en-US" altLang="zh-CN" sz="2000" b="1" baseline="-25000">
                <a:latin typeface="Century Gothic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4360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3.1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进程的引入</a:t>
            </a:r>
          </a:p>
        </p:txBody>
      </p:sp>
      <p:sp>
        <p:nvSpPr>
          <p:cNvPr id="14361" name="Rectangle 67"/>
          <p:cNvSpPr>
            <a:spLocks noChangeArrowheads="1"/>
          </p:cNvSpPr>
          <p:nvPr/>
        </p:nvSpPr>
        <p:spPr bwMode="auto">
          <a:xfrm>
            <a:off x="7215188" y="32766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>
                <a:latin typeface="Arial" charset="0"/>
                <a:ea typeface="宋体" pitchFamily="2" charset="-122"/>
              </a:rPr>
              <a:t>逻辑</a:t>
            </a:r>
            <a:r>
              <a:rPr kumimoji="0" lang="en-US" altLang="zh-CN" sz="2000" b="1">
                <a:latin typeface="Arial" charset="0"/>
                <a:ea typeface="宋体" pitchFamily="2" charset="-122"/>
              </a:rPr>
              <a:t>CPU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10261 0.16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519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004 0.1673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1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1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1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1026 0.1694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519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6763E-6 L -0.14358 -0.0441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519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-22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34" grpId="0" animBg="1"/>
      <p:bldP spid="251935" grpId="0" animBg="1"/>
      <p:bldP spid="2519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1133475" y="1376363"/>
            <a:ext cx="7239000" cy="501491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3.1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进程的引入</a:t>
            </a:r>
          </a:p>
        </p:txBody>
      </p:sp>
      <p:sp>
        <p:nvSpPr>
          <p:cNvPr id="15364" name="Rectangle 10"/>
          <p:cNvSpPr>
            <a:spLocks noChangeArrowheads="1"/>
          </p:cNvSpPr>
          <p:nvPr/>
        </p:nvSpPr>
        <p:spPr bwMode="auto">
          <a:xfrm>
            <a:off x="1385888" y="838200"/>
            <a:ext cx="6629400" cy="59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为什么要引入进程</a:t>
            </a:r>
            <a:r>
              <a:rPr kumimoji="0" lang="en-US" altLang="zh-CN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?</a:t>
            </a:r>
            <a:endParaRPr kumimoji="0" lang="zh-CN" altLang="en-US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1552575" y="1887538"/>
            <a:ext cx="6629400" cy="342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itchFamily="2" charset="2"/>
              <a:buNone/>
            </a:pPr>
            <a:r>
              <a:rPr kumimoji="0" lang="zh-CN" altLang="en-US" sz="2400" b="1">
                <a:latin typeface="宋体" pitchFamily="2" charset="-122"/>
                <a:ea typeface="宋体" pitchFamily="2" charset="-122"/>
              </a:rPr>
              <a:t/>
            </a:r>
            <a:br>
              <a:rPr kumimoji="0" lang="zh-CN" altLang="en-US" sz="2400" b="1">
                <a:latin typeface="宋体" pitchFamily="2" charset="-122"/>
                <a:ea typeface="宋体" pitchFamily="2" charset="-122"/>
              </a:rPr>
            </a:br>
            <a:endParaRPr kumimoji="0"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1552575" y="5059363"/>
            <a:ext cx="6329363" cy="134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latin typeface="宋体" pitchFamily="2" charset="-122"/>
                <a:ea typeface="宋体" pitchFamily="2" charset="-122"/>
              </a:rPr>
              <a:t>需要一种统一的方法监视、管理、控制处理器</a:t>
            </a:r>
            <a:br>
              <a:rPr kumimoji="0" lang="zh-CN" altLang="en-US" sz="2400" b="1">
                <a:latin typeface="宋体" pitchFamily="2" charset="-122"/>
                <a:ea typeface="宋体" pitchFamily="2" charset="-122"/>
              </a:rPr>
            </a:br>
            <a:r>
              <a:rPr kumimoji="0" lang="zh-CN" altLang="en-US" sz="2400" b="1">
                <a:latin typeface="宋体" pitchFamily="2" charset="-122"/>
                <a:ea typeface="宋体" pitchFamily="2" charset="-122"/>
              </a:rPr>
              <a:t>中不同程序的动态执行过程，</a:t>
            </a:r>
            <a:r>
              <a:rPr kumimoji="0" lang="zh-CN" altLang="en-US" sz="2400" b="1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“进程”</a:t>
            </a:r>
            <a:r>
              <a:rPr kumimoji="0" lang="zh-CN" altLang="en-US" sz="2400" b="1">
                <a:latin typeface="宋体" pitchFamily="2" charset="-122"/>
                <a:ea typeface="宋体" pitchFamily="2" charset="-122"/>
              </a:rPr>
              <a:t>的概念</a:t>
            </a:r>
            <a:br>
              <a:rPr kumimoji="0" lang="zh-CN" altLang="en-US" sz="2400" b="1">
                <a:latin typeface="宋体" pitchFamily="2" charset="-122"/>
                <a:ea typeface="宋体" pitchFamily="2" charset="-122"/>
              </a:rPr>
            </a:br>
            <a:r>
              <a:rPr kumimoji="0" lang="zh-CN" altLang="en-US" sz="2400" b="1">
                <a:latin typeface="宋体" pitchFamily="2" charset="-122"/>
                <a:ea typeface="宋体" pitchFamily="2" charset="-122"/>
              </a:rPr>
              <a:t>被引入！</a:t>
            </a:r>
            <a:endParaRPr kumimoji="0" lang="zh-CN" altLang="en-US" sz="2400" b="1">
              <a:solidFill>
                <a:srgbClr val="006699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1505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1292225" y="1504950"/>
            <a:ext cx="7081838" cy="2916238"/>
          </a:xfrm>
          <a:noFill/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zh-CN" altLang="en-US" sz="2400" b="1" smtClean="0">
                <a:latin typeface="黑体" pitchFamily="2" charset="-122"/>
                <a:ea typeface="黑体" pitchFamily="2" charset="-122"/>
              </a:rPr>
              <a:t>总结前面的内容，可以看到：</a:t>
            </a:r>
          </a:p>
          <a:p>
            <a:pPr marL="628650" lvl="1" indent="-449263">
              <a:lnSpc>
                <a:spcPct val="80000"/>
              </a:lnSpc>
              <a:buSzPct val="90000"/>
            </a:pPr>
            <a:r>
              <a:rPr lang="zh-CN" altLang="en-US" sz="2400" b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多道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程序</a:t>
            </a:r>
            <a:r>
              <a:rPr lang="zh-CN" altLang="en-US" sz="2400" b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并发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执行是提高系统资源利用率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特</a:t>
            </a:r>
            <a:br>
              <a:rPr lang="zh-CN" altLang="en-US" sz="2400" b="1" smtClean="0">
                <a:latin typeface="宋体" pitchFamily="2" charset="-122"/>
                <a:ea typeface="宋体" pitchFamily="2" charset="-122"/>
              </a:rPr>
            </a:b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别是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</a:rPr>
              <a:t>CPU)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的有效途径</a:t>
            </a:r>
          </a:p>
          <a:p>
            <a:pPr marL="628650" lvl="1" indent="-449263">
              <a:lnSpc>
                <a:spcPct val="80000"/>
              </a:lnSpc>
              <a:buSzPct val="90000"/>
            </a:pP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多道程序竞争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</a:rPr>
              <a:t>CPU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进行</a:t>
            </a:r>
            <a:r>
              <a:rPr lang="zh-CN" altLang="en-US" sz="2400" b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轮换执行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是提高多用户</a:t>
            </a:r>
            <a:br>
              <a:rPr lang="zh-CN" altLang="en-US" sz="2400" b="1" smtClean="0">
                <a:latin typeface="宋体" pitchFamily="2" charset="-122"/>
                <a:ea typeface="宋体" pitchFamily="2" charset="-122"/>
              </a:rPr>
            </a:b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响应速度的有效方法</a:t>
            </a:r>
          </a:p>
          <a:p>
            <a:pPr marL="628650" lvl="1" indent="-449263">
              <a:lnSpc>
                <a:spcPct val="80000"/>
              </a:lnSpc>
              <a:buSzPct val="90000"/>
            </a:pP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计算机的客观实际支持多道程序并发的实现</a:t>
            </a:r>
          </a:p>
          <a:p>
            <a:pPr marL="628650" lvl="1" indent="-449263">
              <a:lnSpc>
                <a:spcPct val="80000"/>
              </a:lnSpc>
              <a:buSzPct val="90000"/>
            </a:pP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但“</a:t>
            </a:r>
            <a:r>
              <a:rPr lang="zh-CN" altLang="en-US" sz="2400" b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作业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”、“</a:t>
            </a:r>
            <a:r>
              <a:rPr lang="zh-CN" altLang="en-US" sz="2400" b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程序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”等概念不能有效描述</a:t>
            </a:r>
            <a:br>
              <a:rPr lang="zh-CN" altLang="en-US" sz="2400" b="1" smtClean="0">
                <a:latin typeface="宋体" pitchFamily="2" charset="-122"/>
                <a:ea typeface="宋体" pitchFamily="2" charset="-122"/>
              </a:rPr>
            </a:br>
            <a:r>
              <a:rPr lang="zh-CN" altLang="en-US" sz="2400" b="1" smtClean="0">
                <a:latin typeface="宋体" pitchFamily="2" charset="-122"/>
                <a:ea typeface="宋体" pitchFamily="2" charset="-122"/>
              </a:rPr>
              <a:t>程序动态轮换执行的过程</a:t>
            </a:r>
          </a:p>
          <a:p>
            <a:pPr marL="628650" lvl="1" indent="-449263">
              <a:lnSpc>
                <a:spcPct val="80000"/>
              </a:lnSpc>
              <a:buSzPct val="90000"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</a:rPr>
              <a:t>… …</a:t>
            </a:r>
          </a:p>
        </p:txBody>
      </p:sp>
      <p:sp>
        <p:nvSpPr>
          <p:cNvPr id="215055" name="Line 15"/>
          <p:cNvSpPr>
            <a:spLocks noChangeShapeType="1"/>
          </p:cNvSpPr>
          <p:nvPr/>
        </p:nvSpPr>
        <p:spPr bwMode="auto">
          <a:xfrm>
            <a:off x="1143000" y="5072063"/>
            <a:ext cx="7215188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3" grpId="0"/>
      <p:bldP spid="215054" grpId="0" build="p" autoUpdateAnimBg="0" advAuto="0"/>
      <p:bldP spid="2150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3.2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进程的概念</a:t>
            </a: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863600" y="1247775"/>
            <a:ext cx="7715250" cy="105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buSzPct val="85000"/>
              <a:buFont typeface="Wingdings" pitchFamily="2" charset="2"/>
              <a:buChar char="u"/>
            </a:pPr>
            <a:r>
              <a:rPr lang="en-US" altLang="zh-CN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Multics – 1964</a:t>
            </a:r>
            <a:r>
              <a:rPr lang="zh-CN" altLang="en-US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年，</a:t>
            </a:r>
            <a:r>
              <a:rPr lang="en-US" altLang="zh-CN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Bell</a:t>
            </a:r>
            <a:r>
              <a:rPr lang="zh-CN" altLang="en-US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实验室、</a:t>
            </a:r>
            <a:r>
              <a:rPr lang="en-US" altLang="zh-CN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MIT</a:t>
            </a:r>
            <a:r>
              <a:rPr lang="zh-CN" altLang="en-US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与</a:t>
            </a:r>
            <a:r>
              <a:rPr lang="en-US" altLang="zh-CN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GE</a:t>
            </a:r>
            <a:r>
              <a:rPr lang="zh-CN" altLang="en-US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公司共同开发</a:t>
            </a:r>
          </a:p>
          <a:p>
            <a:pPr>
              <a:lnSpc>
                <a:spcPct val="110000"/>
              </a:lnSpc>
              <a:buSzPct val="85000"/>
              <a:buFont typeface="Wingdings" pitchFamily="2" charset="2"/>
              <a:buChar char="u"/>
            </a:pPr>
            <a:r>
              <a:rPr lang="en-US" altLang="zh-CN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Multics</a:t>
            </a:r>
            <a:r>
              <a:rPr lang="zh-CN" altLang="en-US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的设计者首次提出并使用了“进程”的概念</a:t>
            </a: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1628775" y="5621338"/>
            <a:ext cx="59007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进程概念让许多事情豁然开朗</a:t>
            </a: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!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5729288" y="6246813"/>
            <a:ext cx="3349625" cy="458787"/>
          </a:xfrm>
          <a:prstGeom prst="rect">
            <a:avLst/>
          </a:prstGeom>
          <a:solidFill>
            <a:schemeClr val="accent1">
              <a:alpha val="32941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latin typeface="宋体" pitchFamily="2" charset="-122"/>
                <a:ea typeface="宋体" pitchFamily="2" charset="-122"/>
              </a:rPr>
              <a:t>用</a:t>
            </a:r>
            <a:r>
              <a:rPr kumimoji="0" lang="en-US" altLang="zh-CN" sz="1800" b="1" dirty="0" err="1">
                <a:latin typeface="宋体" pitchFamily="2" charset="-122"/>
                <a:ea typeface="宋体" pitchFamily="2" charset="-122"/>
              </a:rPr>
              <a:t>TaskManager</a:t>
            </a:r>
            <a:r>
              <a:rPr kumimoji="0" lang="zh-CN" altLang="en-US" sz="1800" b="1" dirty="0">
                <a:latin typeface="宋体" pitchFamily="2" charset="-122"/>
                <a:ea typeface="宋体" pitchFamily="2" charset="-122"/>
              </a:rPr>
              <a:t>演示进程的表述</a:t>
            </a:r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889000" y="2389188"/>
            <a:ext cx="76581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buFont typeface="Monotype Sorts" charset="2"/>
              <a:buNone/>
            </a:pPr>
            <a:r>
              <a:rPr lang="zh-CN" altLang="en-US" sz="2200" b="1">
                <a:latin typeface="黑体" pitchFamily="2" charset="-122"/>
                <a:ea typeface="黑体" pitchFamily="2" charset="-122"/>
              </a:rPr>
              <a:t>进程没有严格的定义，但可以通过不同的角度去描述：</a:t>
            </a:r>
          </a:p>
          <a:p>
            <a:pPr>
              <a:lnSpc>
                <a:spcPct val="110000"/>
              </a:lnSpc>
            </a:pPr>
            <a:r>
              <a:rPr lang="zh-CN" altLang="en-US" sz="2200" b="1">
                <a:latin typeface="宋体" pitchFamily="2" charset="-122"/>
                <a:ea typeface="宋体" pitchFamily="2" charset="-122"/>
              </a:rPr>
              <a:t>一个正在执行的程序（</a:t>
            </a:r>
            <a:r>
              <a:rPr lang="en-US" altLang="zh-CN" sz="2200" b="1" i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Program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计算机中正在运行的程序的一个实例（</a:t>
            </a:r>
            <a:r>
              <a:rPr lang="en-US" altLang="zh-CN" sz="2200" b="1" i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Instance</a:t>
            </a:r>
            <a:r>
              <a:rPr lang="zh-CN" altLang="en-US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2200" b="1">
                <a:latin typeface="宋体" pitchFamily="2" charset="-122"/>
                <a:ea typeface="宋体" pitchFamily="2" charset="-122"/>
              </a:rPr>
              <a:t>可以分配给处理器并由处理器执行的一个实体（</a:t>
            </a:r>
            <a:r>
              <a:rPr lang="en-US" altLang="zh-CN" sz="2200" b="1" i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Entity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由一个顺序执行的代码段、一个当前状态和一组相关系统</a:t>
            </a:r>
            <a:br>
              <a:rPr lang="zh-CN" altLang="en-US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资源所刻画的活动单元（</a:t>
            </a:r>
            <a:r>
              <a:rPr lang="en-US" altLang="zh-CN" sz="2200" b="1" i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Unit</a:t>
            </a:r>
            <a:r>
              <a:rPr lang="zh-CN" altLang="en-US" sz="22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</a:t>
            </a:r>
            <a:endParaRPr lang="en-US" altLang="zh-CN" sz="22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5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2" grpId="0"/>
      <p:bldP spid="165894" grpId="0"/>
      <p:bldP spid="16589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6" name="Rectangle 6"/>
          <p:cNvSpPr>
            <a:spLocks noChangeArrowheads="1"/>
          </p:cNvSpPr>
          <p:nvPr/>
        </p:nvSpPr>
        <p:spPr bwMode="auto">
          <a:xfrm>
            <a:off x="801688" y="971550"/>
            <a:ext cx="7399337" cy="150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日常生活中“进程”例子：</a:t>
            </a:r>
          </a:p>
          <a:p>
            <a:r>
              <a:rPr lang="zh-CN" altLang="en-US" sz="20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装修工程：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 装修队同时承接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N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个家庭房屋装修工程</a:t>
            </a:r>
          </a:p>
          <a:p>
            <a:r>
              <a:rPr lang="zh-CN" altLang="en-US" sz="20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下棋过程：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 一对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N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的“车轮大战”</a:t>
            </a:r>
          </a:p>
        </p:txBody>
      </p:sp>
      <p:pic>
        <p:nvPicPr>
          <p:cNvPr id="184329" name="Picture 9" descr="聂卫平车轮大战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627313"/>
            <a:ext cx="5461000" cy="36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1" name="Rectangle 11"/>
          <p:cNvSpPr>
            <a:spLocks noChangeArrowheads="1"/>
          </p:cNvSpPr>
          <p:nvPr/>
        </p:nvSpPr>
        <p:spPr bwMode="auto">
          <a:xfrm>
            <a:off x="5778500" y="4824413"/>
            <a:ext cx="3268663" cy="11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每盘对弈棋局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000" b="1">
                <a:latin typeface="宋体" pitchFamily="2" charset="-122"/>
                <a:ea typeface="宋体" pitchFamily="2" charset="-122"/>
              </a:rPr>
              <a:t>--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一个进程</a:t>
            </a:r>
          </a:p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聂卫平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       </a:t>
            </a:r>
            <a:r>
              <a:rPr lang="en-US" altLang="zh-CN" sz="2000" b="1">
                <a:latin typeface="宋体" pitchFamily="2" charset="-122"/>
                <a:ea typeface="宋体" pitchFamily="2" charset="-122"/>
              </a:rPr>
              <a:t>-- CPU</a:t>
            </a:r>
          </a:p>
          <a:p>
            <a:pPr>
              <a:lnSpc>
                <a:spcPct val="130000"/>
              </a:lnSpc>
              <a:buFont typeface="Monotype Sorts" charset="2"/>
              <a:buNone/>
            </a:pPr>
            <a:endParaRPr lang="en-US" altLang="zh-CN" sz="2000" b="1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30000"/>
              </a:lnSpc>
              <a:buFont typeface="Monotype Sorts" charset="2"/>
              <a:buNone/>
            </a:pPr>
            <a:endParaRPr lang="zh-CN" altLang="en-US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3.2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进程的概念</a:t>
            </a:r>
          </a:p>
        </p:txBody>
      </p:sp>
      <p:sp>
        <p:nvSpPr>
          <p:cNvPr id="184336" name="Rectangle 16"/>
          <p:cNvSpPr>
            <a:spLocks noChangeArrowheads="1"/>
          </p:cNvSpPr>
          <p:nvPr/>
        </p:nvSpPr>
        <p:spPr bwMode="auto">
          <a:xfrm>
            <a:off x="5773738" y="2890838"/>
            <a:ext cx="3268662" cy="104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每个装修工程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000" b="1">
                <a:latin typeface="宋体" pitchFamily="2" charset="-122"/>
                <a:ea typeface="宋体" pitchFamily="2" charset="-122"/>
              </a:rPr>
              <a:t>--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一个进程</a:t>
            </a:r>
          </a:p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装修队   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2000" b="1">
                <a:latin typeface="宋体" pitchFamily="2" charset="-122"/>
                <a:ea typeface="宋体" pitchFamily="2" charset="-122"/>
              </a:rPr>
              <a:t>-- CPU</a:t>
            </a:r>
          </a:p>
          <a:p>
            <a:pPr>
              <a:lnSpc>
                <a:spcPct val="130000"/>
              </a:lnSpc>
              <a:buFont typeface="Monotype Sorts" charset="2"/>
              <a:buNone/>
            </a:pPr>
            <a:endParaRPr lang="en-US" altLang="zh-CN" sz="2000" b="1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30000"/>
              </a:lnSpc>
              <a:buFont typeface="Monotype Sorts" charset="2"/>
              <a:buNone/>
            </a:pPr>
            <a:endParaRPr lang="zh-CN" altLang="en-US" sz="2000" b="1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4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84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6" grpId="0" build="p"/>
      <p:bldP spid="184331" grpId="0"/>
      <p:bldP spid="1843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3.2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进程的概念</a:t>
            </a:r>
          </a:p>
        </p:txBody>
      </p:sp>
      <p:pic>
        <p:nvPicPr>
          <p:cNvPr id="18435" name="Picture 3" descr="j01577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38" y="0"/>
            <a:ext cx="10588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796925" y="923925"/>
            <a:ext cx="7850188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20000"/>
              </a:lnSpc>
              <a:buFont typeface="Monotype Sorts" charset="2"/>
              <a:buNone/>
            </a:pPr>
            <a:endParaRPr lang="zh-CN" altLang="en-US" sz="2400" dirty="0">
              <a:ea typeface="黑体" pitchFamily="2" charset="-122"/>
            </a:endParaRP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ea typeface="宋体" pitchFamily="2" charset="-122"/>
              </a:rPr>
              <a:t>（</a:t>
            </a:r>
            <a:r>
              <a:rPr lang="en-US" altLang="zh-CN" sz="2000" b="1" dirty="0">
                <a:ea typeface="宋体" pitchFamily="2" charset="-122"/>
              </a:rPr>
              <a:t>1</a:t>
            </a:r>
            <a:r>
              <a:rPr lang="zh-CN" altLang="en-US" sz="2000" b="1" dirty="0"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动态性 </a:t>
            </a:r>
            <a:r>
              <a:rPr lang="zh-CN" altLang="en-US" sz="2000" b="1" dirty="0">
                <a:ea typeface="宋体" pitchFamily="2" charset="-122"/>
              </a:rPr>
              <a:t>  动态特性表现在它因创建而产生，由调度而执行，因</a:t>
            </a:r>
            <a:br>
              <a:rPr lang="zh-CN" altLang="en-US" sz="2000" b="1" dirty="0">
                <a:ea typeface="宋体" pitchFamily="2" charset="-122"/>
              </a:rPr>
            </a:br>
            <a:r>
              <a:rPr lang="zh-CN" altLang="en-US" sz="2000" b="1" dirty="0">
                <a:ea typeface="宋体" pitchFamily="2" charset="-122"/>
              </a:rPr>
              <a:t>                  得不到资源而暂停执行，最后因完成或撤销而消亡</a:t>
            </a:r>
            <a:br>
              <a:rPr lang="zh-CN" altLang="en-US" sz="2000" b="1" dirty="0">
                <a:ea typeface="宋体" pitchFamily="2" charset="-122"/>
              </a:rPr>
            </a:br>
            <a:r>
              <a:rPr lang="zh-CN" altLang="en-US" sz="2000" b="1" dirty="0">
                <a:ea typeface="宋体" pitchFamily="2" charset="-122"/>
              </a:rPr>
              <a:t>                  （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进程生命周期</a:t>
            </a:r>
            <a:r>
              <a:rPr lang="zh-CN" altLang="en-US" sz="2000" b="1" dirty="0">
                <a:ea typeface="宋体" pitchFamily="2" charset="-122"/>
              </a:rPr>
              <a:t>）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ea typeface="宋体" pitchFamily="2" charset="-122"/>
              </a:rPr>
              <a:t>（</a:t>
            </a:r>
            <a:r>
              <a:rPr lang="en-US" altLang="zh-CN" sz="2000" b="1" dirty="0">
                <a:ea typeface="宋体" pitchFamily="2" charset="-122"/>
              </a:rPr>
              <a:t>2</a:t>
            </a:r>
            <a:r>
              <a:rPr lang="zh-CN" altLang="en-US" sz="2000" b="1" dirty="0"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并发性</a:t>
            </a:r>
            <a:r>
              <a:rPr lang="zh-CN" altLang="en-US" sz="2000" b="1" dirty="0">
                <a:ea typeface="宋体" pitchFamily="2" charset="-122"/>
              </a:rPr>
              <a:t>  引入进程的目的就是为了使多个程序并发执行，以提</a:t>
            </a:r>
            <a:br>
              <a:rPr lang="zh-CN" altLang="en-US" sz="2000" b="1" dirty="0">
                <a:ea typeface="宋体" pitchFamily="2" charset="-122"/>
              </a:rPr>
            </a:br>
            <a:r>
              <a:rPr lang="zh-CN" altLang="en-US" sz="2000" b="1" dirty="0">
                <a:ea typeface="宋体" pitchFamily="2" charset="-122"/>
              </a:rPr>
              <a:t>                  高资源利用率（主要</a:t>
            </a:r>
            <a:r>
              <a:rPr lang="en-US" altLang="zh-CN" sz="2000" b="1" dirty="0">
                <a:ea typeface="宋体" pitchFamily="2" charset="-122"/>
              </a:rPr>
              <a:t>CPU</a:t>
            </a:r>
            <a:r>
              <a:rPr lang="zh-CN" altLang="en-US" sz="2000" b="1" dirty="0">
                <a:ea typeface="宋体" pitchFamily="2" charset="-122"/>
              </a:rPr>
              <a:t>）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ea typeface="宋体" pitchFamily="2" charset="-122"/>
              </a:rPr>
              <a:t>（</a:t>
            </a:r>
            <a:r>
              <a:rPr lang="en-US" altLang="zh-CN" sz="2000" b="1" dirty="0">
                <a:ea typeface="宋体" pitchFamily="2" charset="-122"/>
              </a:rPr>
              <a:t>3</a:t>
            </a:r>
            <a:r>
              <a:rPr lang="zh-CN" altLang="en-US" sz="2000" b="1" dirty="0"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独立性</a:t>
            </a:r>
            <a:r>
              <a:rPr lang="zh-CN" altLang="en-US" sz="2000" b="1" dirty="0">
                <a:ea typeface="宋体" pitchFamily="2" charset="-122"/>
              </a:rPr>
              <a:t>  进程是一个能独立运行的基本单位，也是系统进行资</a:t>
            </a:r>
            <a:br>
              <a:rPr lang="zh-CN" altLang="en-US" sz="2000" b="1" dirty="0">
                <a:ea typeface="宋体" pitchFamily="2" charset="-122"/>
              </a:rPr>
            </a:br>
            <a:r>
              <a:rPr lang="zh-CN" altLang="en-US" sz="2000" b="1" dirty="0">
                <a:ea typeface="宋体" pitchFamily="2" charset="-122"/>
              </a:rPr>
              <a:t>                  源分配和调度的基本单位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ea typeface="宋体" pitchFamily="2" charset="-122"/>
              </a:rPr>
              <a:t>（</a:t>
            </a:r>
            <a:r>
              <a:rPr lang="en-US" altLang="zh-CN" sz="2000" b="1" dirty="0">
                <a:ea typeface="宋体" pitchFamily="2" charset="-122"/>
              </a:rPr>
              <a:t>4</a:t>
            </a:r>
            <a:r>
              <a:rPr lang="zh-CN" altLang="en-US" sz="2000" b="1" dirty="0"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异步性</a:t>
            </a:r>
            <a:r>
              <a:rPr lang="zh-CN" altLang="en-US" sz="2000" b="1" dirty="0">
                <a:ea typeface="宋体" pitchFamily="2" charset="-122"/>
              </a:rPr>
              <a:t>  进程以各自独立的、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不可预知</a:t>
            </a:r>
            <a:r>
              <a:rPr lang="zh-CN" altLang="en-US" sz="2000" b="1" dirty="0">
                <a:ea typeface="宋体" pitchFamily="2" charset="-122"/>
              </a:rPr>
              <a:t>的速度向前推进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sz="2000" b="1" dirty="0">
                <a:ea typeface="宋体" pitchFamily="2" charset="-122"/>
              </a:rPr>
              <a:t>（</a:t>
            </a:r>
            <a:r>
              <a:rPr lang="en-US" altLang="zh-CN" sz="2000" b="1" dirty="0">
                <a:ea typeface="宋体" pitchFamily="2" charset="-122"/>
              </a:rPr>
              <a:t>5</a:t>
            </a:r>
            <a:r>
              <a:rPr lang="zh-CN" altLang="en-US" sz="2000" b="1" dirty="0" smtClean="0"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交往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itchFamily="2" charset="-122"/>
              </a:rPr>
              <a:t>性（交互）</a:t>
            </a:r>
            <a:r>
              <a:rPr lang="zh-CN" altLang="en-US" sz="2000" b="1" dirty="0">
                <a:ea typeface="宋体" pitchFamily="2" charset="-122"/>
              </a:rPr>
              <a:t>进程在运行过程中可能会与其它进程发生直接或间接的</a:t>
            </a:r>
            <a:r>
              <a:rPr lang="zh-CN" altLang="en-US" sz="2000" b="1" dirty="0" smtClean="0">
                <a:ea typeface="宋体" pitchFamily="2" charset="-122"/>
              </a:rPr>
              <a:t>相互作用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792163" y="933450"/>
            <a:ext cx="785018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400">
                <a:ea typeface="黑体" pitchFamily="2" charset="-122"/>
              </a:rPr>
              <a:t>进程的</a:t>
            </a:r>
            <a:r>
              <a:rPr lang="en-US" altLang="zh-CN" sz="2400">
                <a:ea typeface="黑体" pitchFamily="2" charset="-122"/>
              </a:rPr>
              <a:t>5</a:t>
            </a:r>
            <a:r>
              <a:rPr lang="zh-CN" altLang="en-US" sz="2400">
                <a:ea typeface="黑体" pitchFamily="2" charset="-122"/>
              </a:rPr>
              <a:t>个基本特征：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5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5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5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5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5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11" grpId="0" build="p"/>
      <p:bldP spid="1751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49538" y="1689100"/>
            <a:ext cx="4837112" cy="3524250"/>
          </a:xfrm>
        </p:spPr>
        <p:txBody>
          <a:bodyPr/>
          <a:lstStyle/>
          <a:p>
            <a:pPr>
              <a:buFont typeface="Monotype Sorts" charset="2"/>
              <a:buNone/>
            </a:pPr>
            <a:endParaRPr lang="zh-CN" altLang="en-US" sz="2800" b="1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buFont typeface="Monotype Sorts" charset="2"/>
              <a:buNone/>
            </a:pPr>
            <a:r>
              <a:rPr lang="zh-CN" altLang="en-US" sz="32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如何描述</a:t>
            </a:r>
            <a:r>
              <a:rPr lang="en-US" altLang="zh-CN" sz="32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表达进程？</a:t>
            </a:r>
          </a:p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800" b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进程状态及其变迁</a:t>
            </a:r>
          </a:p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800" b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进程的数据结构</a:t>
            </a:r>
          </a:p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800" b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进程控制块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714375" y="1071563"/>
            <a:ext cx="411480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3.3.1 </a:t>
            </a:r>
            <a:r>
              <a:rPr lang="zh-CN" altLang="en-US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进程状态及其变迁  </a:t>
            </a:r>
          </a:p>
        </p:txBody>
      </p:sp>
      <p:pic>
        <p:nvPicPr>
          <p:cNvPr id="20484" name="Picture 13" descr="未标题-1 拷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1647825"/>
            <a:ext cx="445135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章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</a:t>
            </a:r>
            <a:endParaRPr lang="en-US" altLang="zh-CN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0875" y="1260475"/>
            <a:ext cx="6037263" cy="4652963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zh-CN" altLang="en-US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主要内容</a:t>
            </a:r>
          </a:p>
          <a:p>
            <a:pPr>
              <a:buFont typeface="Monotype Sorts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进程的引入</a:t>
            </a:r>
          </a:p>
          <a:p>
            <a:pPr>
              <a:buFont typeface="Monotype Sorts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进程的概念</a:t>
            </a:r>
          </a:p>
          <a:p>
            <a:pPr>
              <a:buFont typeface="Monotype Sorts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进程的描述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表达</a:t>
            </a:r>
          </a:p>
          <a:p>
            <a:pPr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描述进程的状态变迁、数据结构、进程控制块</a:t>
            </a:r>
          </a:p>
          <a:p>
            <a:pPr>
              <a:buFont typeface="Monotype Sorts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进程操作</a:t>
            </a:r>
          </a:p>
          <a:p>
            <a:pPr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进程创建、进程阻塞、进程唤醒、进程终止</a:t>
            </a:r>
          </a:p>
          <a:p>
            <a:pPr>
              <a:buFont typeface="Monotype Sorts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3.5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进程调度</a:t>
            </a:r>
            <a:endParaRPr lang="en-US" altLang="zh-CN" sz="2000" b="1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调度队列、调度程序、上下文切换</a:t>
            </a:r>
          </a:p>
          <a:p>
            <a:pPr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3.6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进程间通信</a:t>
            </a:r>
          </a:p>
          <a:p>
            <a:pPr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基于消息传递、基于共享内存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714375" y="1071563"/>
            <a:ext cx="411480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3.3.1 </a:t>
            </a:r>
            <a:r>
              <a:rPr lang="zh-CN" altLang="en-US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进程状态及其变迁   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2486025" y="1522413"/>
            <a:ext cx="6086475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5000                       8000                      12000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5001           </a:t>
            </a:r>
            <a:r>
              <a:rPr kumimoji="0" lang="en-US" altLang="zh-CN" sz="1800" b="1">
                <a:latin typeface="Verdana" pitchFamily="34" charset="0"/>
                <a:ea typeface="宋体" pitchFamily="2" charset="-122"/>
              </a:rPr>
              <a:t>         </a:t>
            </a: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8001                      12001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5002                      </a:t>
            </a:r>
            <a:r>
              <a:rPr kumimoji="0" lang="en-US" altLang="zh-CN" sz="1800" b="1">
                <a:latin typeface="Verdana" pitchFamily="34" charset="0"/>
                <a:ea typeface="宋体" pitchFamily="2" charset="-122"/>
              </a:rPr>
              <a:t> </a:t>
            </a: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8002                      12002 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5003                       8003                      12003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5004                       8004                      12004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5005                       8005                      12005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5006                       8006                      12006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5007                                                     12007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5008                                                     12008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5009                                                     12009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5010                                                     12010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      5011                                                     12011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(a)</a:t>
            </a: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进程</a:t>
            </a:r>
            <a:r>
              <a:rPr kumimoji="0" lang="en-US" altLang="zh-CN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A</a:t>
            </a: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轨迹</a:t>
            </a:r>
            <a:r>
              <a:rPr kumimoji="0" lang="zh-CN" altLang="en-US" sz="1800" b="1">
                <a:latin typeface="Times New Roman" pitchFamily="18" charset="0"/>
                <a:ea typeface="宋体" pitchFamily="2" charset="-122"/>
              </a:rPr>
              <a:t>     </a:t>
            </a: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(b)</a:t>
            </a: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进程</a:t>
            </a:r>
            <a:r>
              <a:rPr kumimoji="0" lang="en-US" altLang="zh-CN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B</a:t>
            </a: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轨迹</a:t>
            </a:r>
            <a:r>
              <a:rPr kumimoji="0" lang="zh-CN" altLang="en-US" sz="1800" b="1">
                <a:latin typeface="Times New Roman" pitchFamily="18" charset="0"/>
                <a:ea typeface="宋体" pitchFamily="2" charset="-122"/>
              </a:rPr>
              <a:t>      </a:t>
            </a:r>
            <a:r>
              <a:rPr kumimoji="0" lang="en-US" altLang="zh-CN" sz="1800" b="1">
                <a:latin typeface="Times New Roman" pitchFamily="18" charset="0"/>
                <a:ea typeface="宋体" pitchFamily="2" charset="-122"/>
              </a:rPr>
              <a:t>(c)</a:t>
            </a: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进程</a:t>
            </a:r>
            <a:r>
              <a:rPr kumimoji="0" lang="en-US" altLang="zh-CN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C</a:t>
            </a: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轨迹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5000   </a:t>
            </a:r>
            <a:r>
              <a:rPr kumimoji="0" lang="en-US" altLang="zh-CN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= </a:t>
            </a:r>
            <a:r>
              <a:rPr kumimoji="0" lang="zh-CN" altLang="en-US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进程</a:t>
            </a:r>
            <a:r>
              <a:rPr kumimoji="0" lang="en-US" altLang="zh-CN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A</a:t>
            </a:r>
            <a:r>
              <a:rPr kumimoji="0" lang="zh-CN" altLang="en-US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的程序起始地址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8000   </a:t>
            </a:r>
            <a:r>
              <a:rPr kumimoji="0" lang="en-US" altLang="zh-CN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= </a:t>
            </a:r>
            <a:r>
              <a:rPr kumimoji="0" lang="zh-CN" altLang="en-US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进程</a:t>
            </a:r>
            <a:r>
              <a:rPr kumimoji="0" lang="en-US" altLang="zh-CN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B</a:t>
            </a:r>
            <a:r>
              <a:rPr kumimoji="0" lang="zh-CN" altLang="en-US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的程序起始地址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12000 </a:t>
            </a:r>
            <a:r>
              <a:rPr kumimoji="0" lang="en-US" altLang="zh-CN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= </a:t>
            </a:r>
            <a:r>
              <a:rPr kumimoji="0" lang="zh-CN" altLang="en-US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进程</a:t>
            </a:r>
            <a:r>
              <a:rPr kumimoji="0" lang="en-US" altLang="zh-CN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C</a:t>
            </a:r>
            <a:r>
              <a:rPr kumimoji="0" lang="zh-CN" altLang="en-US" sz="1800" b="1">
                <a:solidFill>
                  <a:srgbClr val="000099"/>
                </a:solidFill>
                <a:latin typeface="Times New Roman" pitchFamily="18" charset="0"/>
                <a:ea typeface="宋体" pitchFamily="2" charset="-122"/>
              </a:rPr>
              <a:t>的程序起始地址</a:t>
            </a:r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246063" y="2719388"/>
            <a:ext cx="22574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进程轨迹 </a:t>
            </a:r>
            <a:r>
              <a:rPr kumimoji="0" lang="en-US" altLang="zh-CN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-- </a:t>
            </a:r>
            <a:br>
              <a:rPr kumimoji="0" lang="en-US" altLang="zh-CN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</a:br>
            <a:r>
              <a:rPr kumimoji="0" lang="en-US" altLang="zh-CN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进程执行的指</a:t>
            </a:r>
            <a:b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</a:b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 令序列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9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9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714375" y="1071563"/>
            <a:ext cx="411480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3.3.1 </a:t>
            </a:r>
            <a:r>
              <a:rPr lang="zh-CN" altLang="en-US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进程状态及其变迁   </a:t>
            </a:r>
          </a:p>
        </p:txBody>
      </p:sp>
      <p:pic>
        <p:nvPicPr>
          <p:cNvPr id="22532" name="Picture 25" descr="未标题-1 拷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749300"/>
            <a:ext cx="5384800" cy="61087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366" name="Rectangle 6"/>
          <p:cNvSpPr>
            <a:spLocks noChangeArrowheads="1"/>
          </p:cNvSpPr>
          <p:nvPr/>
        </p:nvSpPr>
        <p:spPr bwMode="auto">
          <a:xfrm>
            <a:off x="3757613" y="1292225"/>
            <a:ext cx="104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进程</a:t>
            </a:r>
            <a:r>
              <a:rPr kumimoji="0" lang="en-US" altLang="zh-CN" sz="1400" b="1">
                <a:latin typeface="Verdana" pitchFamily="34" charset="0"/>
              </a:rPr>
              <a:t>A</a:t>
            </a:r>
            <a:r>
              <a:rPr kumimoji="0" lang="zh-CN" altLang="en-US" sz="1400" b="1">
                <a:latin typeface="Verdana" pitchFamily="34" charset="0"/>
              </a:rPr>
              <a:t>执行</a:t>
            </a:r>
          </a:p>
        </p:txBody>
      </p:sp>
      <p:sp>
        <p:nvSpPr>
          <p:cNvPr id="271368" name="Rectangle 8"/>
          <p:cNvSpPr>
            <a:spLocks noChangeArrowheads="1"/>
          </p:cNvSpPr>
          <p:nvPr/>
        </p:nvSpPr>
        <p:spPr bwMode="auto">
          <a:xfrm>
            <a:off x="3781425" y="5891213"/>
            <a:ext cx="1042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进程</a:t>
            </a:r>
            <a:r>
              <a:rPr kumimoji="0" lang="en-US" altLang="zh-CN" sz="1400" b="1">
                <a:latin typeface="Verdana" pitchFamily="34" charset="0"/>
              </a:rPr>
              <a:t>C</a:t>
            </a:r>
            <a:r>
              <a:rPr kumimoji="0" lang="zh-CN" altLang="en-US" sz="1400" b="1">
                <a:latin typeface="Verdana" pitchFamily="34" charset="0"/>
              </a:rPr>
              <a:t>执行</a:t>
            </a:r>
          </a:p>
        </p:txBody>
      </p:sp>
      <p:sp>
        <p:nvSpPr>
          <p:cNvPr id="271369" name="Rectangle 9"/>
          <p:cNvSpPr>
            <a:spLocks noChangeArrowheads="1"/>
          </p:cNvSpPr>
          <p:nvPr/>
        </p:nvSpPr>
        <p:spPr bwMode="auto">
          <a:xfrm>
            <a:off x="6578600" y="3127375"/>
            <a:ext cx="1528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进程</a:t>
            </a:r>
            <a:r>
              <a:rPr kumimoji="0" lang="en-US" altLang="zh-CN" sz="1400" b="1">
                <a:latin typeface="Verdana" pitchFamily="34" charset="0"/>
              </a:rPr>
              <a:t>A</a:t>
            </a:r>
            <a:r>
              <a:rPr kumimoji="0" lang="zh-CN" altLang="en-US" sz="1400" b="1">
                <a:latin typeface="Verdana" pitchFamily="34" charset="0"/>
              </a:rPr>
              <a:t>执行（续）</a:t>
            </a:r>
          </a:p>
        </p:txBody>
      </p:sp>
      <p:sp>
        <p:nvSpPr>
          <p:cNvPr id="271370" name="Rectangle 10"/>
          <p:cNvSpPr>
            <a:spLocks noChangeArrowheads="1"/>
          </p:cNvSpPr>
          <p:nvPr/>
        </p:nvSpPr>
        <p:spPr bwMode="auto">
          <a:xfrm>
            <a:off x="6626225" y="5602288"/>
            <a:ext cx="1528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进程</a:t>
            </a:r>
            <a:r>
              <a:rPr kumimoji="0" lang="en-US" altLang="zh-CN" sz="1400" b="1">
                <a:latin typeface="Verdana" pitchFamily="34" charset="0"/>
              </a:rPr>
              <a:t>C</a:t>
            </a:r>
            <a:r>
              <a:rPr kumimoji="0" lang="zh-CN" altLang="en-US" sz="1400" b="1">
                <a:latin typeface="Verdana" pitchFamily="34" charset="0"/>
              </a:rPr>
              <a:t>执行（续）</a:t>
            </a:r>
          </a:p>
        </p:txBody>
      </p:sp>
      <p:sp>
        <p:nvSpPr>
          <p:cNvPr id="271371" name="Rectangle 11"/>
          <p:cNvSpPr>
            <a:spLocks noChangeArrowheads="1"/>
          </p:cNvSpPr>
          <p:nvPr/>
        </p:nvSpPr>
        <p:spPr bwMode="auto">
          <a:xfrm>
            <a:off x="3910013" y="1962150"/>
            <a:ext cx="8858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时间片到</a:t>
            </a:r>
          </a:p>
        </p:txBody>
      </p:sp>
      <p:sp>
        <p:nvSpPr>
          <p:cNvPr id="271372" name="Rectangle 12"/>
          <p:cNvSpPr>
            <a:spLocks noChangeArrowheads="1"/>
          </p:cNvSpPr>
          <p:nvPr/>
        </p:nvSpPr>
        <p:spPr bwMode="auto">
          <a:xfrm>
            <a:off x="6691313" y="1174750"/>
            <a:ext cx="8858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时间片到</a:t>
            </a:r>
          </a:p>
        </p:txBody>
      </p:sp>
      <p:sp>
        <p:nvSpPr>
          <p:cNvPr id="271373" name="Rectangle 13"/>
          <p:cNvSpPr>
            <a:spLocks noChangeArrowheads="1"/>
          </p:cNvSpPr>
          <p:nvPr/>
        </p:nvSpPr>
        <p:spPr bwMode="auto">
          <a:xfrm>
            <a:off x="6691313" y="3803650"/>
            <a:ext cx="8858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时间片到</a:t>
            </a:r>
          </a:p>
        </p:txBody>
      </p:sp>
      <p:sp>
        <p:nvSpPr>
          <p:cNvPr id="271374" name="Rectangle 14"/>
          <p:cNvSpPr>
            <a:spLocks noChangeArrowheads="1"/>
          </p:cNvSpPr>
          <p:nvPr/>
        </p:nvSpPr>
        <p:spPr bwMode="auto">
          <a:xfrm>
            <a:off x="3933825" y="2905125"/>
            <a:ext cx="8858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调度程序</a:t>
            </a:r>
          </a:p>
        </p:txBody>
      </p:sp>
      <p:sp>
        <p:nvSpPr>
          <p:cNvPr id="271375" name="Rectangle 15"/>
          <p:cNvSpPr>
            <a:spLocks noChangeArrowheads="1"/>
          </p:cNvSpPr>
          <p:nvPr/>
        </p:nvSpPr>
        <p:spPr bwMode="auto">
          <a:xfrm>
            <a:off x="3943350" y="5000625"/>
            <a:ext cx="8858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调度程序</a:t>
            </a:r>
          </a:p>
        </p:txBody>
      </p:sp>
      <p:sp>
        <p:nvSpPr>
          <p:cNvPr id="271376" name="Rectangle 16"/>
          <p:cNvSpPr>
            <a:spLocks noChangeArrowheads="1"/>
          </p:cNvSpPr>
          <p:nvPr/>
        </p:nvSpPr>
        <p:spPr bwMode="auto">
          <a:xfrm>
            <a:off x="6707188" y="1978025"/>
            <a:ext cx="8858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调度程序</a:t>
            </a:r>
          </a:p>
        </p:txBody>
      </p:sp>
      <p:sp>
        <p:nvSpPr>
          <p:cNvPr id="271377" name="Rectangle 17"/>
          <p:cNvSpPr>
            <a:spLocks noChangeArrowheads="1"/>
          </p:cNvSpPr>
          <p:nvPr/>
        </p:nvSpPr>
        <p:spPr bwMode="auto">
          <a:xfrm>
            <a:off x="6705600" y="4619625"/>
            <a:ext cx="8858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调度程序</a:t>
            </a:r>
          </a:p>
        </p:txBody>
      </p:sp>
      <p:sp>
        <p:nvSpPr>
          <p:cNvPr id="271378" name="Rectangle 18"/>
          <p:cNvSpPr>
            <a:spLocks noChangeArrowheads="1"/>
          </p:cNvSpPr>
          <p:nvPr/>
        </p:nvSpPr>
        <p:spPr bwMode="auto">
          <a:xfrm>
            <a:off x="3829050" y="4292600"/>
            <a:ext cx="1243013" cy="400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400" b="1">
                <a:latin typeface="Verdana" pitchFamily="34" charset="0"/>
              </a:rPr>
              <a:t>I/O</a:t>
            </a:r>
            <a:r>
              <a:rPr kumimoji="0" lang="zh-CN" altLang="en-US" sz="1400" b="1">
                <a:latin typeface="Verdana" pitchFamily="34" charset="0"/>
              </a:rPr>
              <a:t>请求等待</a:t>
            </a:r>
          </a:p>
        </p:txBody>
      </p:sp>
      <p:sp>
        <p:nvSpPr>
          <p:cNvPr id="271379" name="Rectangle 19"/>
          <p:cNvSpPr>
            <a:spLocks noChangeArrowheads="1"/>
          </p:cNvSpPr>
          <p:nvPr/>
        </p:nvSpPr>
        <p:spPr bwMode="auto">
          <a:xfrm>
            <a:off x="6686550" y="6400800"/>
            <a:ext cx="8858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时间片到</a:t>
            </a:r>
          </a:p>
        </p:txBody>
      </p:sp>
      <p:sp>
        <p:nvSpPr>
          <p:cNvPr id="22546" name="Rectangle 20"/>
          <p:cNvSpPr>
            <a:spLocks noChangeArrowheads="1"/>
          </p:cNvSpPr>
          <p:nvPr/>
        </p:nvSpPr>
        <p:spPr bwMode="auto">
          <a:xfrm>
            <a:off x="3735388" y="4305300"/>
            <a:ext cx="101600" cy="190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71381" name="Rectangle 21"/>
          <p:cNvSpPr>
            <a:spLocks noChangeArrowheads="1"/>
          </p:cNvSpPr>
          <p:nvPr/>
        </p:nvSpPr>
        <p:spPr bwMode="auto">
          <a:xfrm>
            <a:off x="246063" y="2719388"/>
            <a:ext cx="22574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进程</a:t>
            </a:r>
            <a:r>
              <a:rPr kumimoji="0" lang="en-US" altLang="zh-CN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ABC</a:t>
            </a: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组合轨迹</a:t>
            </a:r>
            <a:b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</a:b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/>
            </a:r>
            <a:b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</a:br>
            <a:r>
              <a:rPr kumimoji="0" lang="en-US" altLang="zh-CN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-- CPU</a:t>
            </a:r>
            <a:r>
              <a:rPr kumimoji="0" lang="zh-CN" altLang="en-US" sz="2000" b="1">
                <a:solidFill>
                  <a:srgbClr val="006699"/>
                </a:solidFill>
                <a:latin typeface="宋体" pitchFamily="2" charset="-122"/>
                <a:ea typeface="宋体" pitchFamily="2" charset="-122"/>
              </a:rPr>
              <a:t>调度轨迹</a:t>
            </a:r>
          </a:p>
        </p:txBody>
      </p:sp>
      <p:sp>
        <p:nvSpPr>
          <p:cNvPr id="271382" name="Line 22"/>
          <p:cNvSpPr>
            <a:spLocks noChangeShapeType="1"/>
          </p:cNvSpPr>
          <p:nvPr/>
        </p:nvSpPr>
        <p:spPr bwMode="auto">
          <a:xfrm>
            <a:off x="5019675" y="1712913"/>
            <a:ext cx="0" cy="4238625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1383" name="Line 23"/>
          <p:cNvSpPr>
            <a:spLocks noChangeShapeType="1"/>
          </p:cNvSpPr>
          <p:nvPr/>
        </p:nvSpPr>
        <p:spPr bwMode="auto">
          <a:xfrm>
            <a:off x="8186738" y="1722438"/>
            <a:ext cx="0" cy="4238625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1386" name="Rectangle 26"/>
          <p:cNvSpPr>
            <a:spLocks noChangeArrowheads="1"/>
          </p:cNvSpPr>
          <p:nvPr/>
        </p:nvSpPr>
        <p:spPr bwMode="auto">
          <a:xfrm>
            <a:off x="3781425" y="3598863"/>
            <a:ext cx="1042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</a:rPr>
              <a:t>进程</a:t>
            </a:r>
            <a:r>
              <a:rPr kumimoji="0" lang="en-US" altLang="zh-CN" sz="1400" b="1">
                <a:latin typeface="Verdana" pitchFamily="34" charset="0"/>
              </a:rPr>
              <a:t>B</a:t>
            </a:r>
            <a:r>
              <a:rPr kumimoji="0" lang="zh-CN" altLang="en-US" sz="1400" b="1">
                <a:latin typeface="Verdana" pitchFamily="34" charset="0"/>
              </a:rPr>
              <a:t>执行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7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7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7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7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7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7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7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6" grpId="0"/>
      <p:bldP spid="271368" grpId="0"/>
      <p:bldP spid="271369" grpId="0"/>
      <p:bldP spid="271370" grpId="0"/>
      <p:bldP spid="271371" grpId="0" animBg="1"/>
      <p:bldP spid="271372" grpId="0" animBg="1"/>
      <p:bldP spid="271373" grpId="0" animBg="1"/>
      <p:bldP spid="271374" grpId="0" animBg="1"/>
      <p:bldP spid="271375" grpId="0" animBg="1"/>
      <p:bldP spid="271376" grpId="0" animBg="1"/>
      <p:bldP spid="271377" grpId="0" animBg="1"/>
      <p:bldP spid="271378" grpId="0" animBg="1"/>
      <p:bldP spid="271379" grpId="0" animBg="1"/>
      <p:bldP spid="271381" grpId="0"/>
      <p:bldP spid="271382" grpId="0" animBg="1"/>
      <p:bldP spid="271383" grpId="0" animBg="1"/>
      <p:bldP spid="27138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1073150" y="1655763"/>
            <a:ext cx="7173913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1463" indent="-271463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1100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49263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06463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63663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0863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78063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进程执行时的间断性，决定了进程可能具有多种状态</a:t>
            </a:r>
          </a:p>
          <a:p>
            <a:pPr>
              <a:buFont typeface="Wingdings" pitchFamily="2" charset="2"/>
              <a:buChar char="l"/>
            </a:pP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运行中的进程至少具有以下三种基本状态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1</a:t>
            </a:r>
            <a:r>
              <a:rPr lang="zh-CN" altLang="en-US" sz="2000" b="1">
                <a:ea typeface="宋体" pitchFamily="2" charset="-122"/>
              </a:rPr>
              <a:t>）</a:t>
            </a:r>
            <a:r>
              <a:rPr lang="zh-CN" altLang="en-US" sz="2000" b="1">
                <a:solidFill>
                  <a:srgbClr val="000099"/>
                </a:solidFill>
                <a:ea typeface="宋体" pitchFamily="2" charset="-122"/>
              </a:rPr>
              <a:t>就绪状态</a:t>
            </a:r>
            <a:r>
              <a:rPr lang="zh-CN" altLang="en-US" sz="2000" b="1">
                <a:ea typeface="宋体" pitchFamily="2" charset="-122"/>
              </a:rPr>
              <a:t>  </a:t>
            </a:r>
            <a:r>
              <a:rPr lang="en-US" altLang="zh-CN" sz="2000" b="1">
                <a:ea typeface="宋体" pitchFamily="2" charset="-122"/>
              </a:rPr>
              <a:t>–  </a:t>
            </a:r>
            <a:r>
              <a:rPr lang="zh-CN" altLang="en-US" sz="2000" b="1">
                <a:ea typeface="宋体" pitchFamily="2" charset="-122"/>
              </a:rPr>
              <a:t>在某时刻，进程已获得除处理机以外的所有</a:t>
            </a:r>
            <a:br>
              <a:rPr lang="zh-CN" altLang="en-US" sz="2000" b="1">
                <a:ea typeface="宋体" pitchFamily="2" charset="-122"/>
              </a:rPr>
            </a:br>
            <a:r>
              <a:rPr lang="zh-CN" altLang="en-US" sz="2000" b="1">
                <a:ea typeface="宋体" pitchFamily="2" charset="-122"/>
              </a:rPr>
              <a:t>                          资源，一旦分到了处理机就可以立即执行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2</a:t>
            </a:r>
            <a:r>
              <a:rPr lang="zh-CN" altLang="en-US" sz="2000" b="1">
                <a:ea typeface="宋体" pitchFamily="2" charset="-122"/>
              </a:rPr>
              <a:t>）</a:t>
            </a:r>
            <a:r>
              <a:rPr lang="zh-CN" altLang="en-US" sz="2000" b="1">
                <a:solidFill>
                  <a:srgbClr val="000099"/>
                </a:solidFill>
                <a:ea typeface="宋体" pitchFamily="2" charset="-122"/>
              </a:rPr>
              <a:t>运行状态</a:t>
            </a:r>
            <a:r>
              <a:rPr lang="zh-CN" altLang="en-US" sz="2000" b="1">
                <a:ea typeface="宋体" pitchFamily="2" charset="-122"/>
              </a:rPr>
              <a:t>  </a:t>
            </a:r>
            <a:r>
              <a:rPr lang="en-US" altLang="zh-CN" sz="2000" b="1">
                <a:ea typeface="宋体" pitchFamily="2" charset="-122"/>
              </a:rPr>
              <a:t>– </a:t>
            </a:r>
            <a:r>
              <a:rPr lang="zh-CN" altLang="en-US" sz="2000" b="1">
                <a:ea typeface="宋体" pitchFamily="2" charset="-122"/>
              </a:rPr>
              <a:t> 进程已经获得必要资源，并占有处理机运行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3</a:t>
            </a:r>
            <a:r>
              <a:rPr lang="zh-CN" altLang="en-US" sz="2000" b="1">
                <a:ea typeface="宋体" pitchFamily="2" charset="-122"/>
              </a:rPr>
              <a:t>）</a:t>
            </a:r>
            <a:r>
              <a:rPr lang="zh-CN" altLang="en-US" sz="2000" b="1">
                <a:solidFill>
                  <a:srgbClr val="000099"/>
                </a:solidFill>
                <a:ea typeface="宋体" pitchFamily="2" charset="-122"/>
              </a:rPr>
              <a:t>阻塞状态</a:t>
            </a:r>
            <a:r>
              <a:rPr lang="zh-CN" altLang="en-US" sz="2000" b="1">
                <a:ea typeface="宋体" pitchFamily="2" charset="-122"/>
              </a:rPr>
              <a:t>  </a:t>
            </a:r>
            <a:r>
              <a:rPr lang="en-US" altLang="zh-CN" sz="2000" b="1">
                <a:ea typeface="宋体" pitchFamily="2" charset="-122"/>
              </a:rPr>
              <a:t>– </a:t>
            </a:r>
            <a:r>
              <a:rPr lang="zh-CN" altLang="en-US" sz="2000" b="1">
                <a:ea typeface="宋体" pitchFamily="2" charset="-122"/>
              </a:rPr>
              <a:t> 正在执行的进程，由于发生某事件而暂时无</a:t>
            </a:r>
            <a:br>
              <a:rPr lang="zh-CN" altLang="en-US" sz="2000" b="1">
                <a:ea typeface="宋体" pitchFamily="2" charset="-122"/>
              </a:rPr>
            </a:br>
            <a:r>
              <a:rPr lang="zh-CN" altLang="en-US" sz="2000" b="1">
                <a:ea typeface="宋体" pitchFamily="2" charset="-122"/>
              </a:rPr>
              <a:t>                          法执行下去</a:t>
            </a:r>
          </a:p>
          <a:p>
            <a:pPr>
              <a:buFont typeface="Monotype Sorts" charset="2"/>
              <a:buNone/>
            </a:pPr>
            <a:endParaRPr lang="zh-CN" altLang="en-US" sz="800" b="1">
              <a:ea typeface="宋体" pitchFamily="2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000" b="1">
                <a:ea typeface="宋体" pitchFamily="2" charset="-122"/>
              </a:rPr>
              <a:t>进程是有</a:t>
            </a: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生命周期</a:t>
            </a:r>
            <a:r>
              <a:rPr lang="zh-CN" altLang="en-US" sz="2000" b="1">
                <a:ea typeface="宋体" pitchFamily="2" charset="-122"/>
              </a:rPr>
              <a:t>的，它的状态随着</a:t>
            </a: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自身的推进</a:t>
            </a:r>
            <a:r>
              <a:rPr lang="zh-CN" altLang="en-US" sz="2000" b="1">
                <a:ea typeface="宋体" pitchFamily="2" charset="-122"/>
              </a:rPr>
              <a:t>和</a:t>
            </a: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外界条件的变化</a:t>
            </a:r>
            <a:r>
              <a:rPr lang="zh-CN" altLang="en-US" sz="2000" b="1">
                <a:ea typeface="宋体" pitchFamily="2" charset="-122"/>
              </a:rPr>
              <a:t>而发生变化</a:t>
            </a:r>
          </a:p>
          <a:p>
            <a:pPr>
              <a:buFont typeface="Wingdings" pitchFamily="2" charset="2"/>
              <a:buChar char="l"/>
            </a:pPr>
            <a:r>
              <a:rPr lang="zh-CN" altLang="en-US" sz="2000" b="1">
                <a:ea typeface="宋体" pitchFamily="2" charset="-122"/>
              </a:rPr>
              <a:t>可以用一个</a:t>
            </a: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进程状态变化图</a:t>
            </a:r>
            <a:r>
              <a:rPr lang="zh-CN" altLang="en-US" sz="2000" b="1">
                <a:ea typeface="宋体" pitchFamily="2" charset="-122"/>
              </a:rPr>
              <a:t>来说明系统中每个进程可能具备的状态，以及这些状态发生</a:t>
            </a: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变化的可能原因</a:t>
            </a:r>
            <a:endParaRPr lang="en-US" altLang="zh-CN" sz="2000" b="1">
              <a:solidFill>
                <a:srgbClr val="CC0000"/>
              </a:solidFill>
              <a:ea typeface="宋体" pitchFamily="2" charset="-122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714375" y="1071563"/>
            <a:ext cx="411480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3.3.1 </a:t>
            </a:r>
            <a:r>
              <a:rPr lang="zh-CN" altLang="en-US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进程状态及其变迁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801688" y="984250"/>
            <a:ext cx="71310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400">
                <a:ea typeface="黑体" pitchFamily="2" charset="-122"/>
              </a:rPr>
              <a:t>进程三状态变迁图</a:t>
            </a:r>
            <a:endParaRPr lang="zh-CN" altLang="en-US" sz="1800" b="1">
              <a:latin typeface="宋体" pitchFamily="2" charset="-122"/>
              <a:ea typeface="宋体" pitchFamily="2" charset="-122"/>
            </a:endParaRPr>
          </a:p>
          <a:p>
            <a:pPr>
              <a:buFont typeface="Monotype Sorts" charset="2"/>
              <a:buNone/>
            </a:pPr>
            <a:endParaRPr lang="en-US" altLang="zh-CN" sz="1800" b="1">
              <a:ea typeface="宋体" pitchFamily="2" charset="-122"/>
            </a:endParaRP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3716338" y="1939925"/>
            <a:ext cx="1042987" cy="611188"/>
          </a:xfrm>
          <a:prstGeom prst="ellipse">
            <a:avLst/>
          </a:prstGeom>
          <a:solidFill>
            <a:srgbClr val="C0C0C0">
              <a:alpha val="85097"/>
            </a:srgbClr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787775" y="2039938"/>
            <a:ext cx="12509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运行态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2479675" y="4138613"/>
            <a:ext cx="1042988" cy="611187"/>
          </a:xfrm>
          <a:prstGeom prst="ellipse">
            <a:avLst/>
          </a:prstGeom>
          <a:solidFill>
            <a:srgbClr val="C0C0C0">
              <a:alpha val="85097"/>
            </a:srgbClr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2565400" y="4281488"/>
            <a:ext cx="12509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就绪态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5592763" y="3759200"/>
            <a:ext cx="1042987" cy="612775"/>
          </a:xfrm>
          <a:prstGeom prst="ellipse">
            <a:avLst/>
          </a:prstGeom>
          <a:solidFill>
            <a:srgbClr val="C0C0C0">
              <a:alpha val="85097"/>
            </a:srgbClr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5678488" y="3873500"/>
            <a:ext cx="125095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阻塞态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4586" name="Freeform 10"/>
          <p:cNvSpPr>
            <a:spLocks/>
          </p:cNvSpPr>
          <p:nvPr/>
        </p:nvSpPr>
        <p:spPr bwMode="auto">
          <a:xfrm>
            <a:off x="2779713" y="2276475"/>
            <a:ext cx="952500" cy="1860550"/>
          </a:xfrm>
          <a:custGeom>
            <a:avLst/>
            <a:gdLst>
              <a:gd name="T0" fmla="*/ 2147483647 w 822"/>
              <a:gd name="T1" fmla="*/ 2147483647 h 1425"/>
              <a:gd name="T2" fmla="*/ 2147483647 w 822"/>
              <a:gd name="T3" fmla="*/ 2147483647 h 1425"/>
              <a:gd name="T4" fmla="*/ 2147483647 w 822"/>
              <a:gd name="T5" fmla="*/ 2147483647 h 1425"/>
              <a:gd name="T6" fmla="*/ 2147483647 w 822"/>
              <a:gd name="T7" fmla="*/ 2147483647 h 1425"/>
              <a:gd name="T8" fmla="*/ 2147483647 w 822"/>
              <a:gd name="T9" fmla="*/ 0 h 14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2" h="1425">
                <a:moveTo>
                  <a:pt x="42" y="1425"/>
                </a:moveTo>
                <a:cubicBezTo>
                  <a:pt x="37" y="1360"/>
                  <a:pt x="0" y="1182"/>
                  <a:pt x="12" y="1035"/>
                </a:cubicBezTo>
                <a:cubicBezTo>
                  <a:pt x="24" y="888"/>
                  <a:pt x="47" y="687"/>
                  <a:pt x="117" y="540"/>
                </a:cubicBezTo>
                <a:cubicBezTo>
                  <a:pt x="187" y="393"/>
                  <a:pt x="315" y="240"/>
                  <a:pt x="432" y="150"/>
                </a:cubicBezTo>
                <a:cubicBezTo>
                  <a:pt x="549" y="60"/>
                  <a:pt x="741" y="31"/>
                  <a:pt x="822" y="0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7" name="Freeform 11"/>
          <p:cNvSpPr>
            <a:spLocks/>
          </p:cNvSpPr>
          <p:nvPr/>
        </p:nvSpPr>
        <p:spPr bwMode="auto">
          <a:xfrm>
            <a:off x="3402013" y="2536825"/>
            <a:ext cx="939800" cy="1717675"/>
          </a:xfrm>
          <a:custGeom>
            <a:avLst/>
            <a:gdLst>
              <a:gd name="T0" fmla="*/ 2147483647 w 812"/>
              <a:gd name="T1" fmla="*/ 0 h 1315"/>
              <a:gd name="T2" fmla="*/ 2147483647 w 812"/>
              <a:gd name="T3" fmla="*/ 2147483647 h 1315"/>
              <a:gd name="T4" fmla="*/ 2147483647 w 812"/>
              <a:gd name="T5" fmla="*/ 2147483647 h 1315"/>
              <a:gd name="T6" fmla="*/ 0 w 812"/>
              <a:gd name="T7" fmla="*/ 2147483647 h 13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2" h="1315">
                <a:moveTo>
                  <a:pt x="812" y="0"/>
                </a:moveTo>
                <a:cubicBezTo>
                  <a:pt x="799" y="92"/>
                  <a:pt x="790" y="373"/>
                  <a:pt x="735" y="550"/>
                </a:cubicBezTo>
                <a:cubicBezTo>
                  <a:pt x="680" y="727"/>
                  <a:pt x="602" y="933"/>
                  <a:pt x="480" y="1060"/>
                </a:cubicBezTo>
                <a:cubicBezTo>
                  <a:pt x="358" y="1187"/>
                  <a:pt x="100" y="1262"/>
                  <a:pt x="0" y="1315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8" name="Freeform 12"/>
          <p:cNvSpPr>
            <a:spLocks/>
          </p:cNvSpPr>
          <p:nvPr/>
        </p:nvSpPr>
        <p:spPr bwMode="auto">
          <a:xfrm>
            <a:off x="4738688" y="2197100"/>
            <a:ext cx="1271587" cy="1562100"/>
          </a:xfrm>
          <a:custGeom>
            <a:avLst/>
            <a:gdLst>
              <a:gd name="T0" fmla="*/ 0 w 1097"/>
              <a:gd name="T1" fmla="*/ 0 h 1196"/>
              <a:gd name="T2" fmla="*/ 2147483647 w 1097"/>
              <a:gd name="T3" fmla="*/ 2147483647 h 1196"/>
              <a:gd name="T4" fmla="*/ 2147483647 w 1097"/>
              <a:gd name="T5" fmla="*/ 2147483647 h 1196"/>
              <a:gd name="T6" fmla="*/ 2147483647 w 1097"/>
              <a:gd name="T7" fmla="*/ 2147483647 h 11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97" h="1196">
                <a:moveTo>
                  <a:pt x="0" y="0"/>
                </a:moveTo>
                <a:cubicBezTo>
                  <a:pt x="85" y="23"/>
                  <a:pt x="345" y="38"/>
                  <a:pt x="510" y="135"/>
                </a:cubicBezTo>
                <a:cubicBezTo>
                  <a:pt x="675" y="232"/>
                  <a:pt x="892" y="408"/>
                  <a:pt x="990" y="585"/>
                </a:cubicBezTo>
                <a:cubicBezTo>
                  <a:pt x="1088" y="762"/>
                  <a:pt x="1075" y="1069"/>
                  <a:pt x="1097" y="119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9" name="Freeform 13"/>
          <p:cNvSpPr>
            <a:spLocks/>
          </p:cNvSpPr>
          <p:nvPr/>
        </p:nvSpPr>
        <p:spPr bwMode="auto">
          <a:xfrm>
            <a:off x="3359150" y="4371975"/>
            <a:ext cx="2570163" cy="569913"/>
          </a:xfrm>
          <a:custGeom>
            <a:avLst/>
            <a:gdLst>
              <a:gd name="T0" fmla="*/ 2147483647 w 2072"/>
              <a:gd name="T1" fmla="*/ 0 h 513"/>
              <a:gd name="T2" fmla="*/ 2147483647 w 2072"/>
              <a:gd name="T3" fmla="*/ 2147483647 h 513"/>
              <a:gd name="T4" fmla="*/ 2147483647 w 2072"/>
              <a:gd name="T5" fmla="*/ 2147483647 h 513"/>
              <a:gd name="T6" fmla="*/ 2147483647 w 2072"/>
              <a:gd name="T7" fmla="*/ 2147483647 h 513"/>
              <a:gd name="T8" fmla="*/ 0 w 2072"/>
              <a:gd name="T9" fmla="*/ 2147483647 h 5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72" h="513">
                <a:moveTo>
                  <a:pt x="2072" y="0"/>
                </a:moveTo>
                <a:cubicBezTo>
                  <a:pt x="2027" y="35"/>
                  <a:pt x="1934" y="138"/>
                  <a:pt x="1801" y="211"/>
                </a:cubicBezTo>
                <a:cubicBezTo>
                  <a:pt x="1668" y="284"/>
                  <a:pt x="1481" y="391"/>
                  <a:pt x="1276" y="436"/>
                </a:cubicBezTo>
                <a:cubicBezTo>
                  <a:pt x="1071" y="481"/>
                  <a:pt x="783" y="513"/>
                  <a:pt x="571" y="481"/>
                </a:cubicBezTo>
                <a:cubicBezTo>
                  <a:pt x="359" y="449"/>
                  <a:pt x="119" y="291"/>
                  <a:pt x="0" y="241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2257425" y="2944813"/>
            <a:ext cx="12509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进程调度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3536950" y="3314700"/>
            <a:ext cx="14224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时间片用完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4268788" y="4729163"/>
            <a:ext cx="16668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事件已发生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5175250" y="2741613"/>
            <a:ext cx="1668463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等待事件发生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3246438" y="5594350"/>
            <a:ext cx="31115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Times New Roman" pitchFamily="18" charset="0"/>
                <a:ea typeface="宋体" pitchFamily="2" charset="-122"/>
              </a:rPr>
              <a:t>进程状态变化图（三状态）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801688" y="984250"/>
            <a:ext cx="71310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400">
                <a:ea typeface="黑体" pitchFamily="2" charset="-122"/>
              </a:rPr>
              <a:t>进程三状态变迁图</a:t>
            </a:r>
            <a:endParaRPr lang="zh-CN" altLang="en-US" sz="1800" b="1">
              <a:latin typeface="宋体" pitchFamily="2" charset="-122"/>
              <a:ea typeface="宋体" pitchFamily="2" charset="-122"/>
            </a:endParaRPr>
          </a:p>
          <a:p>
            <a:pPr>
              <a:buFont typeface="Monotype Sorts" charset="2"/>
              <a:buNone/>
            </a:pPr>
            <a:endParaRPr lang="en-US" altLang="zh-CN" sz="1800" b="1">
              <a:ea typeface="宋体" pitchFamily="2" charset="-122"/>
            </a:endParaRPr>
          </a:p>
        </p:txBody>
      </p:sp>
      <p:sp>
        <p:nvSpPr>
          <p:cNvPr id="25604" name="Rectangle 18"/>
          <p:cNvSpPr>
            <a:spLocks noChangeArrowheads="1"/>
          </p:cNvSpPr>
          <p:nvPr/>
        </p:nvSpPr>
        <p:spPr bwMode="auto">
          <a:xfrm>
            <a:off x="2946400" y="5594350"/>
            <a:ext cx="431165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Times New Roman" pitchFamily="18" charset="0"/>
                <a:ea typeface="宋体" pitchFamily="2" charset="-122"/>
              </a:rPr>
              <a:t>进程状态变化序列图举例（三状态）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33"/>
          <a:stretch>
            <a:fillRect/>
          </a:stretch>
        </p:blipFill>
        <p:spPr bwMode="auto">
          <a:xfrm>
            <a:off x="1000125" y="1600200"/>
            <a:ext cx="7280275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20"/>
          <p:cNvSpPr>
            <a:spLocks noChangeArrowheads="1"/>
          </p:cNvSpPr>
          <p:nvPr/>
        </p:nvSpPr>
        <p:spPr bwMode="auto">
          <a:xfrm>
            <a:off x="804863" y="1719263"/>
            <a:ext cx="9715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进程</a:t>
            </a:r>
            <a:r>
              <a:rPr kumimoji="0" lang="en-US" altLang="zh-CN" sz="16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A</a:t>
            </a:r>
          </a:p>
        </p:txBody>
      </p:sp>
      <p:sp>
        <p:nvSpPr>
          <p:cNvPr id="25607" name="Rectangle 21"/>
          <p:cNvSpPr>
            <a:spLocks noChangeArrowheads="1"/>
          </p:cNvSpPr>
          <p:nvPr/>
        </p:nvSpPr>
        <p:spPr bwMode="auto">
          <a:xfrm>
            <a:off x="814388" y="2228850"/>
            <a:ext cx="9715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进程</a:t>
            </a:r>
            <a:r>
              <a:rPr kumimoji="0" lang="en-US" altLang="zh-CN" sz="16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B</a:t>
            </a:r>
          </a:p>
        </p:txBody>
      </p:sp>
      <p:sp>
        <p:nvSpPr>
          <p:cNvPr id="25608" name="Rectangle 22"/>
          <p:cNvSpPr>
            <a:spLocks noChangeArrowheads="1"/>
          </p:cNvSpPr>
          <p:nvPr/>
        </p:nvSpPr>
        <p:spPr bwMode="auto">
          <a:xfrm>
            <a:off x="809625" y="2767013"/>
            <a:ext cx="9715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进程</a:t>
            </a:r>
            <a:r>
              <a:rPr kumimoji="0" lang="en-US" altLang="zh-CN" sz="16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C</a:t>
            </a:r>
          </a:p>
        </p:txBody>
      </p:sp>
      <p:sp>
        <p:nvSpPr>
          <p:cNvPr id="25609" name="Rectangle 23"/>
          <p:cNvSpPr>
            <a:spLocks noChangeArrowheads="1"/>
          </p:cNvSpPr>
          <p:nvPr/>
        </p:nvSpPr>
        <p:spPr bwMode="auto">
          <a:xfrm>
            <a:off x="995363" y="3295650"/>
            <a:ext cx="8572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分派程序</a:t>
            </a:r>
            <a:endParaRPr kumimoji="0" lang="en-US" altLang="zh-CN" sz="1600" b="1">
              <a:solidFill>
                <a:srgbClr val="CC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610" name="Rectangle 24"/>
          <p:cNvSpPr>
            <a:spLocks noChangeArrowheads="1"/>
          </p:cNvSpPr>
          <p:nvPr/>
        </p:nvSpPr>
        <p:spPr bwMode="auto">
          <a:xfrm>
            <a:off x="2347913" y="4762500"/>
            <a:ext cx="7429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CC0000"/>
                </a:solidFill>
                <a:latin typeface="Verdana" pitchFamily="34" charset="0"/>
                <a:ea typeface="黑体" pitchFamily="2" charset="-122"/>
              </a:rPr>
              <a:t>运行态</a:t>
            </a:r>
            <a:endParaRPr kumimoji="0" lang="en-US" altLang="zh-CN" sz="1600" b="1">
              <a:solidFill>
                <a:srgbClr val="CC0000"/>
              </a:solidFill>
              <a:latin typeface="Verdana" pitchFamily="34" charset="0"/>
              <a:ea typeface="黑体" pitchFamily="2" charset="-122"/>
            </a:endParaRPr>
          </a:p>
        </p:txBody>
      </p:sp>
      <p:sp>
        <p:nvSpPr>
          <p:cNvPr id="25611" name="Rectangle 25"/>
          <p:cNvSpPr>
            <a:spLocks noChangeArrowheads="1"/>
          </p:cNvSpPr>
          <p:nvPr/>
        </p:nvSpPr>
        <p:spPr bwMode="auto">
          <a:xfrm>
            <a:off x="3900488" y="4772025"/>
            <a:ext cx="7429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CC0000"/>
                </a:solidFill>
                <a:latin typeface="Verdana" pitchFamily="34" charset="0"/>
                <a:ea typeface="黑体" pitchFamily="2" charset="-122"/>
              </a:rPr>
              <a:t>就绪态</a:t>
            </a:r>
            <a:endParaRPr kumimoji="0" lang="en-US" altLang="zh-CN" sz="1600" b="1">
              <a:solidFill>
                <a:srgbClr val="CC0000"/>
              </a:solidFill>
              <a:latin typeface="Verdana" pitchFamily="34" charset="0"/>
              <a:ea typeface="黑体" pitchFamily="2" charset="-122"/>
            </a:endParaRPr>
          </a:p>
        </p:txBody>
      </p:sp>
      <p:sp>
        <p:nvSpPr>
          <p:cNvPr id="25612" name="Rectangle 26"/>
          <p:cNvSpPr>
            <a:spLocks noChangeArrowheads="1"/>
          </p:cNvSpPr>
          <p:nvPr/>
        </p:nvSpPr>
        <p:spPr bwMode="auto">
          <a:xfrm>
            <a:off x="5429250" y="4757738"/>
            <a:ext cx="7429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CC0000"/>
                </a:solidFill>
                <a:latin typeface="Verdana" pitchFamily="34" charset="0"/>
                <a:ea typeface="黑体" pitchFamily="2" charset="-122"/>
              </a:rPr>
              <a:t>阻塞态</a:t>
            </a:r>
            <a:endParaRPr kumimoji="0" lang="en-US" altLang="zh-CN" sz="1600" b="1">
              <a:solidFill>
                <a:srgbClr val="CC0000"/>
              </a:solidFill>
              <a:latin typeface="Verdana" pitchFamily="34" charset="0"/>
              <a:ea typeface="黑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801688" y="984250"/>
            <a:ext cx="71310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400">
                <a:ea typeface="黑体" pitchFamily="2" charset="-122"/>
              </a:rPr>
              <a:t>进程五状态变迁图</a:t>
            </a:r>
            <a:endParaRPr lang="zh-CN" altLang="en-US" sz="1800" b="1">
              <a:latin typeface="宋体" pitchFamily="2" charset="-122"/>
              <a:ea typeface="宋体" pitchFamily="2" charset="-122"/>
            </a:endParaRPr>
          </a:p>
          <a:p>
            <a:pPr>
              <a:buFont typeface="Monotype Sorts" charset="2"/>
              <a:buNone/>
            </a:pPr>
            <a:endParaRPr lang="en-US" altLang="zh-CN" sz="1800" b="1">
              <a:ea typeface="宋体" pitchFamily="2" charset="-122"/>
            </a:endParaRPr>
          </a:p>
        </p:txBody>
      </p:sp>
      <p:sp>
        <p:nvSpPr>
          <p:cNvPr id="26628" name="AutoShape 4"/>
          <p:cNvSpPr>
            <a:spLocks noChangeAspect="1" noChangeArrowheads="1"/>
          </p:cNvSpPr>
          <p:nvPr/>
        </p:nvSpPr>
        <p:spPr bwMode="auto">
          <a:xfrm>
            <a:off x="1428750" y="1539875"/>
            <a:ext cx="7129463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63173" name="Line 5"/>
          <p:cNvSpPr>
            <a:spLocks noChangeShapeType="1"/>
          </p:cNvSpPr>
          <p:nvPr/>
        </p:nvSpPr>
        <p:spPr bwMode="auto">
          <a:xfrm flipV="1">
            <a:off x="3516313" y="2676525"/>
            <a:ext cx="900112" cy="1257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3174" name="Line 6"/>
          <p:cNvSpPr>
            <a:spLocks noChangeShapeType="1"/>
          </p:cNvSpPr>
          <p:nvPr/>
        </p:nvSpPr>
        <p:spPr bwMode="auto">
          <a:xfrm>
            <a:off x="4756150" y="2540000"/>
            <a:ext cx="609600" cy="1343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3175" name="Line 7"/>
          <p:cNvSpPr>
            <a:spLocks noChangeShapeType="1"/>
          </p:cNvSpPr>
          <p:nvPr/>
        </p:nvSpPr>
        <p:spPr bwMode="auto">
          <a:xfrm flipH="1" flipV="1">
            <a:off x="4976813" y="2613025"/>
            <a:ext cx="609600" cy="1344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3176" name="Line 8"/>
          <p:cNvSpPr>
            <a:spLocks noChangeShapeType="1"/>
          </p:cNvSpPr>
          <p:nvPr/>
        </p:nvSpPr>
        <p:spPr bwMode="auto">
          <a:xfrm flipH="1" flipV="1">
            <a:off x="3806825" y="4117975"/>
            <a:ext cx="1390650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3177" name="Line 9"/>
          <p:cNvSpPr>
            <a:spLocks noChangeShapeType="1"/>
          </p:cNvSpPr>
          <p:nvPr/>
        </p:nvSpPr>
        <p:spPr bwMode="auto">
          <a:xfrm>
            <a:off x="5976938" y="4119563"/>
            <a:ext cx="10191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3178" name="Rectangle 10"/>
          <p:cNvSpPr>
            <a:spLocks noChangeArrowheads="1"/>
          </p:cNvSpPr>
          <p:nvPr/>
        </p:nvSpPr>
        <p:spPr bwMode="auto">
          <a:xfrm>
            <a:off x="2840038" y="2041525"/>
            <a:ext cx="163036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允许进入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4130675" y="2119313"/>
            <a:ext cx="1017588" cy="576262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4337050" y="2205038"/>
            <a:ext cx="10191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就绪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637" name="Oval 13"/>
          <p:cNvSpPr>
            <a:spLocks noChangeArrowheads="1"/>
          </p:cNvSpPr>
          <p:nvPr/>
        </p:nvSpPr>
        <p:spPr bwMode="auto">
          <a:xfrm>
            <a:off x="2811463" y="3846513"/>
            <a:ext cx="1019175" cy="576262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019425" y="3932238"/>
            <a:ext cx="10175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阻塞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5094288" y="3846513"/>
            <a:ext cx="1019175" cy="576262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5284788" y="3951288"/>
            <a:ext cx="10350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运行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3185" name="Rectangle 17"/>
          <p:cNvSpPr>
            <a:spLocks noChangeArrowheads="1"/>
          </p:cNvSpPr>
          <p:nvPr/>
        </p:nvSpPr>
        <p:spPr bwMode="auto">
          <a:xfrm>
            <a:off x="4330700" y="3270250"/>
            <a:ext cx="12223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进程调度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3186" name="Rectangle 18"/>
          <p:cNvSpPr>
            <a:spLocks noChangeArrowheads="1"/>
          </p:cNvSpPr>
          <p:nvPr/>
        </p:nvSpPr>
        <p:spPr bwMode="auto">
          <a:xfrm>
            <a:off x="5260975" y="2920207"/>
            <a:ext cx="1422400" cy="35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中断</a:t>
            </a:r>
          </a:p>
        </p:txBody>
      </p:sp>
      <p:sp>
        <p:nvSpPr>
          <p:cNvPr id="263187" name="Rectangle 19"/>
          <p:cNvSpPr>
            <a:spLocks noChangeArrowheads="1"/>
          </p:cNvSpPr>
          <p:nvPr/>
        </p:nvSpPr>
        <p:spPr bwMode="auto">
          <a:xfrm>
            <a:off x="3160713" y="3078163"/>
            <a:ext cx="16287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事件已发生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3673475" y="4230688"/>
            <a:ext cx="16287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等待事件发生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3286125" y="4903788"/>
            <a:ext cx="40751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Times New Roman" pitchFamily="18" charset="0"/>
                <a:ea typeface="宋体" pitchFamily="2" charset="-122"/>
              </a:rPr>
              <a:t>进程状态变化图（五状态）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1700213" y="2119313"/>
            <a:ext cx="1019175" cy="576262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1908175" y="2205038"/>
            <a:ext cx="10175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新建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6996113" y="3846513"/>
            <a:ext cx="1017587" cy="576262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7202488" y="3932238"/>
            <a:ext cx="10191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退出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3194" name="Line 26"/>
          <p:cNvSpPr>
            <a:spLocks noChangeShapeType="1"/>
          </p:cNvSpPr>
          <p:nvPr/>
        </p:nvSpPr>
        <p:spPr bwMode="auto">
          <a:xfrm>
            <a:off x="2701925" y="2422525"/>
            <a:ext cx="14255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5953125" y="4230688"/>
            <a:ext cx="16287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完成</a:t>
            </a:r>
            <a:r>
              <a:rPr kumimoji="0" lang="en-US" altLang="zh-CN" sz="1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/</a:t>
            </a:r>
            <a:r>
              <a:rPr kumimoji="0" lang="zh-CN" altLang="en-US" sz="1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终止</a:t>
            </a:r>
            <a:endParaRPr kumimoji="0" lang="zh-CN" altLang="en-US" sz="1800" dirty="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3196" name="Rectangle 28"/>
          <p:cNvSpPr>
            <a:spLocks noChangeArrowheads="1"/>
          </p:cNvSpPr>
          <p:nvPr/>
        </p:nvSpPr>
        <p:spPr bwMode="auto">
          <a:xfrm>
            <a:off x="534988" y="5481638"/>
            <a:ext cx="8512175" cy="110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新建状态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000" b="1"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至少建立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PCB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，但进程相关的其他内容可能未调入主存</a:t>
            </a:r>
          </a:p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退出状态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000" b="1"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进程已经终止，但资源等待父进程或系统回收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3" grpId="0" animBg="1"/>
      <p:bldP spid="263174" grpId="0" animBg="1"/>
      <p:bldP spid="263175" grpId="0" animBg="1"/>
      <p:bldP spid="263176" grpId="0" animBg="1"/>
      <p:bldP spid="263177" grpId="0" animBg="1"/>
      <p:bldP spid="263178" grpId="0"/>
      <p:bldP spid="263185" grpId="0"/>
      <p:bldP spid="263186" grpId="0"/>
      <p:bldP spid="263187" grpId="0"/>
      <p:bldP spid="263188" grpId="0"/>
      <p:bldP spid="263194" grpId="0" animBg="1"/>
      <p:bldP spid="263195" grpId="0"/>
      <p:bldP spid="26319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266" name="Group 50"/>
          <p:cNvGrpSpPr>
            <a:grpSpLocks/>
          </p:cNvGrpSpPr>
          <p:nvPr/>
        </p:nvGrpSpPr>
        <p:grpSpPr bwMode="auto">
          <a:xfrm>
            <a:off x="1231900" y="1649413"/>
            <a:ext cx="4940300" cy="3670300"/>
            <a:chOff x="776" y="1039"/>
            <a:chExt cx="3112" cy="2312"/>
          </a:xfrm>
        </p:grpSpPr>
        <p:sp>
          <p:nvSpPr>
            <p:cNvPr id="27686" name="Freeform 5"/>
            <p:cNvSpPr>
              <a:spLocks/>
            </p:cNvSpPr>
            <p:nvPr/>
          </p:nvSpPr>
          <p:spPr bwMode="auto">
            <a:xfrm>
              <a:off x="1459" y="1358"/>
              <a:ext cx="2355" cy="1578"/>
            </a:xfrm>
            <a:custGeom>
              <a:avLst/>
              <a:gdLst>
                <a:gd name="T0" fmla="*/ 196 w 3360"/>
                <a:gd name="T1" fmla="*/ 169 h 2172"/>
                <a:gd name="T2" fmla="*/ 168 w 3360"/>
                <a:gd name="T3" fmla="*/ 36 h 2172"/>
                <a:gd name="T4" fmla="*/ 80 w 3360"/>
                <a:gd name="T5" fmla="*/ 4 h 2172"/>
                <a:gd name="T6" fmla="*/ 0 w 3360"/>
                <a:gd name="T7" fmla="*/ 55 h 21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0" h="2172">
                  <a:moveTo>
                    <a:pt x="3360" y="2172"/>
                  </a:moveTo>
                  <a:cubicBezTo>
                    <a:pt x="3277" y="1887"/>
                    <a:pt x="3210" y="817"/>
                    <a:pt x="2880" y="462"/>
                  </a:cubicBezTo>
                  <a:cubicBezTo>
                    <a:pt x="2550" y="107"/>
                    <a:pt x="1860" y="0"/>
                    <a:pt x="1380" y="42"/>
                  </a:cubicBezTo>
                  <a:cubicBezTo>
                    <a:pt x="900" y="84"/>
                    <a:pt x="287" y="576"/>
                    <a:pt x="0" y="71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87" name="Line 6"/>
            <p:cNvSpPr>
              <a:spLocks noChangeShapeType="1"/>
            </p:cNvSpPr>
            <p:nvPr/>
          </p:nvSpPr>
          <p:spPr bwMode="auto">
            <a:xfrm flipH="1" flipV="1">
              <a:off x="1522" y="2038"/>
              <a:ext cx="138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88" name="Line 7"/>
            <p:cNvSpPr>
              <a:spLocks noChangeShapeType="1"/>
            </p:cNvSpPr>
            <p:nvPr/>
          </p:nvSpPr>
          <p:spPr bwMode="auto">
            <a:xfrm flipV="1">
              <a:off x="1491" y="1957"/>
              <a:ext cx="120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89" name="Line 8"/>
            <p:cNvSpPr>
              <a:spLocks noChangeShapeType="1"/>
            </p:cNvSpPr>
            <p:nvPr/>
          </p:nvSpPr>
          <p:spPr bwMode="auto">
            <a:xfrm flipH="1">
              <a:off x="1333" y="1039"/>
              <a:ext cx="831" cy="7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0" name="Line 9"/>
            <p:cNvSpPr>
              <a:spLocks noChangeShapeType="1"/>
            </p:cNvSpPr>
            <p:nvPr/>
          </p:nvSpPr>
          <p:spPr bwMode="auto">
            <a:xfrm>
              <a:off x="1375" y="2989"/>
              <a:ext cx="75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1" name="Line 10"/>
            <p:cNvSpPr>
              <a:spLocks noChangeShapeType="1"/>
            </p:cNvSpPr>
            <p:nvPr/>
          </p:nvSpPr>
          <p:spPr bwMode="auto">
            <a:xfrm flipH="1">
              <a:off x="1512" y="3059"/>
              <a:ext cx="75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2" name="Line 38"/>
            <p:cNvSpPr>
              <a:spLocks noChangeShapeType="1"/>
            </p:cNvSpPr>
            <p:nvPr/>
          </p:nvSpPr>
          <p:spPr bwMode="auto">
            <a:xfrm flipV="1">
              <a:off x="1207" y="2173"/>
              <a:ext cx="1" cy="6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3" name="Rectangle 39"/>
            <p:cNvSpPr>
              <a:spLocks noChangeArrowheads="1"/>
            </p:cNvSpPr>
            <p:nvPr/>
          </p:nvSpPr>
          <p:spPr bwMode="auto">
            <a:xfrm>
              <a:off x="776" y="2400"/>
              <a:ext cx="100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事件已发生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4" name="Rectangle 40"/>
            <p:cNvSpPr>
              <a:spLocks noChangeArrowheads="1"/>
            </p:cNvSpPr>
            <p:nvPr/>
          </p:nvSpPr>
          <p:spPr bwMode="auto">
            <a:xfrm>
              <a:off x="1575" y="2729"/>
              <a:ext cx="463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换入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5" name="Rectangle 41"/>
            <p:cNvSpPr>
              <a:spLocks noChangeArrowheads="1"/>
            </p:cNvSpPr>
            <p:nvPr/>
          </p:nvSpPr>
          <p:spPr bwMode="auto">
            <a:xfrm>
              <a:off x="1575" y="3011"/>
              <a:ext cx="463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换出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6" name="Rectangle 42"/>
            <p:cNvSpPr>
              <a:spLocks noChangeArrowheads="1"/>
            </p:cNvSpPr>
            <p:nvPr/>
          </p:nvSpPr>
          <p:spPr bwMode="auto">
            <a:xfrm>
              <a:off x="1827" y="1720"/>
              <a:ext cx="463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换入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7" name="Rectangle 43"/>
            <p:cNvSpPr>
              <a:spLocks noChangeArrowheads="1"/>
            </p:cNvSpPr>
            <p:nvPr/>
          </p:nvSpPr>
          <p:spPr bwMode="auto">
            <a:xfrm>
              <a:off x="1827" y="2001"/>
              <a:ext cx="463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换出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8" name="Rectangle 44"/>
            <p:cNvSpPr>
              <a:spLocks noChangeArrowheads="1"/>
            </p:cNvSpPr>
            <p:nvPr/>
          </p:nvSpPr>
          <p:spPr bwMode="auto">
            <a:xfrm>
              <a:off x="1281" y="1380"/>
              <a:ext cx="757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允许进入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99" name="Rectangle 45"/>
            <p:cNvSpPr>
              <a:spLocks noChangeArrowheads="1"/>
            </p:cNvSpPr>
            <p:nvPr/>
          </p:nvSpPr>
          <p:spPr bwMode="auto">
            <a:xfrm>
              <a:off x="3173" y="1493"/>
              <a:ext cx="715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993366"/>
                  </a:solidFill>
                  <a:latin typeface="Times New Roman" pitchFamily="18" charset="0"/>
                  <a:ea typeface="宋体" pitchFamily="2" charset="-122"/>
                </a:rPr>
                <a:t>直接换出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</p:grpSp>
      <p:sp>
        <p:nvSpPr>
          <p:cNvPr id="27651" name="AutoShape 4"/>
          <p:cNvSpPr>
            <a:spLocks noChangeAspect="1" noChangeArrowheads="1"/>
          </p:cNvSpPr>
          <p:nvPr/>
        </p:nvSpPr>
        <p:spPr bwMode="auto">
          <a:xfrm>
            <a:off x="574675" y="1266825"/>
            <a:ext cx="801052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grpSp>
        <p:nvGrpSpPr>
          <p:cNvPr id="265267" name="Group 51"/>
          <p:cNvGrpSpPr>
            <a:grpSpLocks/>
          </p:cNvGrpSpPr>
          <p:nvPr/>
        </p:nvGrpSpPr>
        <p:grpSpPr bwMode="auto">
          <a:xfrm>
            <a:off x="1370013" y="2909888"/>
            <a:ext cx="1335087" cy="2263775"/>
            <a:chOff x="863" y="1833"/>
            <a:chExt cx="841" cy="1426"/>
          </a:xfrm>
        </p:grpSpPr>
        <p:sp>
          <p:nvSpPr>
            <p:cNvPr id="27682" name="Oval 34"/>
            <p:cNvSpPr>
              <a:spLocks noChangeArrowheads="1"/>
            </p:cNvSpPr>
            <p:nvPr/>
          </p:nvSpPr>
          <p:spPr bwMode="auto">
            <a:xfrm>
              <a:off x="902" y="1833"/>
              <a:ext cx="631" cy="3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27683" name="Rectangle 35"/>
            <p:cNvSpPr>
              <a:spLocks noChangeArrowheads="1"/>
            </p:cNvSpPr>
            <p:nvPr/>
          </p:nvSpPr>
          <p:spPr bwMode="auto">
            <a:xfrm>
              <a:off x="863" y="1887"/>
              <a:ext cx="841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FF5050"/>
                  </a:solidFill>
                  <a:latin typeface="Times New Roman" pitchFamily="18" charset="0"/>
                  <a:ea typeface="宋体" pitchFamily="2" charset="-122"/>
                </a:rPr>
                <a:t>就绪挂起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7684" name="Oval 36"/>
            <p:cNvSpPr>
              <a:spLocks noChangeArrowheads="1"/>
            </p:cNvSpPr>
            <p:nvPr/>
          </p:nvSpPr>
          <p:spPr bwMode="auto">
            <a:xfrm>
              <a:off x="902" y="2854"/>
              <a:ext cx="631" cy="3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27685" name="Rectangle 37"/>
            <p:cNvSpPr>
              <a:spLocks noChangeArrowheads="1"/>
            </p:cNvSpPr>
            <p:nvPr/>
          </p:nvSpPr>
          <p:spPr bwMode="auto">
            <a:xfrm>
              <a:off x="863" y="2918"/>
              <a:ext cx="841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FF5050"/>
                  </a:solidFill>
                  <a:latin typeface="Times New Roman" pitchFamily="18" charset="0"/>
                  <a:ea typeface="宋体" pitchFamily="2" charset="-122"/>
                </a:rPr>
                <a:t>阻塞挂起</a:t>
              </a:r>
              <a:endParaRPr kumimoji="0" lang="zh-CN" altLang="en-US" sz="1800">
                <a:latin typeface="Verdana" pitchFamily="34" charset="0"/>
                <a:ea typeface="宋体" pitchFamily="2" charset="-122"/>
              </a:endParaRPr>
            </a:p>
          </p:txBody>
        </p:sp>
      </p:grpSp>
      <p:sp>
        <p:nvSpPr>
          <p:cNvPr id="276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801688" y="984250"/>
            <a:ext cx="71310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400">
                <a:ea typeface="黑体" pitchFamily="2" charset="-122"/>
              </a:rPr>
              <a:t>进程七状态变迁图</a:t>
            </a:r>
            <a:endParaRPr lang="zh-CN" altLang="en-US" sz="1800" b="1">
              <a:latin typeface="宋体" pitchFamily="2" charset="-122"/>
              <a:ea typeface="宋体" pitchFamily="2" charset="-122"/>
            </a:endParaRPr>
          </a:p>
          <a:p>
            <a:pPr>
              <a:buFont typeface="Monotype Sorts" charset="2"/>
              <a:buNone/>
            </a:pPr>
            <a:endParaRPr lang="en-US" altLang="zh-CN" sz="1800" b="1">
              <a:ea typeface="宋体" pitchFamily="2" charset="-122"/>
            </a:endParaRPr>
          </a:p>
        </p:txBody>
      </p:sp>
      <p:sp>
        <p:nvSpPr>
          <p:cNvPr id="27655" name="Line 11"/>
          <p:cNvSpPr>
            <a:spLocks noChangeShapeType="1"/>
          </p:cNvSpPr>
          <p:nvPr/>
        </p:nvSpPr>
        <p:spPr bwMode="auto">
          <a:xfrm>
            <a:off x="3835400" y="1830388"/>
            <a:ext cx="809625" cy="107632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6" name="Line 12"/>
          <p:cNvSpPr>
            <a:spLocks noChangeShapeType="1"/>
          </p:cNvSpPr>
          <p:nvPr/>
        </p:nvSpPr>
        <p:spPr bwMode="auto">
          <a:xfrm flipV="1">
            <a:off x="3835400" y="3432175"/>
            <a:ext cx="715963" cy="1277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7" name="Line 13"/>
          <p:cNvSpPr>
            <a:spLocks noChangeShapeType="1"/>
          </p:cNvSpPr>
          <p:nvPr/>
        </p:nvSpPr>
        <p:spPr bwMode="auto">
          <a:xfrm>
            <a:off x="5062538" y="3406775"/>
            <a:ext cx="709612" cy="1157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8" name="Line 14"/>
          <p:cNvSpPr>
            <a:spLocks noChangeShapeType="1"/>
          </p:cNvSpPr>
          <p:nvPr/>
        </p:nvSpPr>
        <p:spPr bwMode="auto">
          <a:xfrm flipH="1" flipV="1">
            <a:off x="5187950" y="3330575"/>
            <a:ext cx="784225" cy="127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9" name="Line 15"/>
          <p:cNvSpPr>
            <a:spLocks noChangeShapeType="1"/>
          </p:cNvSpPr>
          <p:nvPr/>
        </p:nvSpPr>
        <p:spPr bwMode="auto">
          <a:xfrm flipH="1">
            <a:off x="4386263" y="4795838"/>
            <a:ext cx="140176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0" name="Line 16"/>
          <p:cNvSpPr>
            <a:spLocks noChangeShapeType="1"/>
          </p:cNvSpPr>
          <p:nvPr/>
        </p:nvSpPr>
        <p:spPr bwMode="auto">
          <a:xfrm>
            <a:off x="6372225" y="4786313"/>
            <a:ext cx="10017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1" name="Rectangle 17"/>
          <p:cNvSpPr>
            <a:spLocks noChangeArrowheads="1"/>
          </p:cNvSpPr>
          <p:nvPr/>
        </p:nvSpPr>
        <p:spPr bwMode="auto">
          <a:xfrm>
            <a:off x="3835400" y="2390775"/>
            <a:ext cx="16017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允许进入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62" name="Oval 18"/>
          <p:cNvSpPr>
            <a:spLocks noChangeArrowheads="1"/>
          </p:cNvSpPr>
          <p:nvPr/>
        </p:nvSpPr>
        <p:spPr bwMode="auto">
          <a:xfrm>
            <a:off x="4270375" y="2909888"/>
            <a:ext cx="1001713" cy="5397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7663" name="Rectangle 19"/>
          <p:cNvSpPr>
            <a:spLocks noChangeArrowheads="1"/>
          </p:cNvSpPr>
          <p:nvPr/>
        </p:nvSpPr>
        <p:spPr bwMode="auto">
          <a:xfrm>
            <a:off x="4475163" y="2995613"/>
            <a:ext cx="1001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就绪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64" name="Oval 20"/>
          <p:cNvSpPr>
            <a:spLocks noChangeArrowheads="1"/>
          </p:cNvSpPr>
          <p:nvPr/>
        </p:nvSpPr>
        <p:spPr bwMode="auto">
          <a:xfrm>
            <a:off x="3384550" y="4530725"/>
            <a:ext cx="1001713" cy="5397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7665" name="Rectangle 21"/>
          <p:cNvSpPr>
            <a:spLocks noChangeArrowheads="1"/>
          </p:cNvSpPr>
          <p:nvPr/>
        </p:nvSpPr>
        <p:spPr bwMode="auto">
          <a:xfrm>
            <a:off x="3589338" y="4616450"/>
            <a:ext cx="10017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阻塞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66" name="Oval 22"/>
          <p:cNvSpPr>
            <a:spLocks noChangeArrowheads="1"/>
          </p:cNvSpPr>
          <p:nvPr/>
        </p:nvSpPr>
        <p:spPr bwMode="auto">
          <a:xfrm>
            <a:off x="5505450" y="4530725"/>
            <a:ext cx="1000125" cy="5397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7667" name="Rectangle 23"/>
          <p:cNvSpPr>
            <a:spLocks noChangeArrowheads="1"/>
          </p:cNvSpPr>
          <p:nvPr/>
        </p:nvSpPr>
        <p:spPr bwMode="auto">
          <a:xfrm>
            <a:off x="5692775" y="4632325"/>
            <a:ext cx="101758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运行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68" name="Rectangle 24"/>
          <p:cNvSpPr>
            <a:spLocks noChangeArrowheads="1"/>
          </p:cNvSpPr>
          <p:nvPr/>
        </p:nvSpPr>
        <p:spPr bwMode="auto">
          <a:xfrm>
            <a:off x="4752975" y="3989388"/>
            <a:ext cx="1201738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进程调度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69" name="Rectangle 25"/>
          <p:cNvSpPr>
            <a:spLocks noChangeArrowheads="1"/>
          </p:cNvSpPr>
          <p:nvPr/>
        </p:nvSpPr>
        <p:spPr bwMode="auto">
          <a:xfrm>
            <a:off x="5490799" y="3594894"/>
            <a:ext cx="2150204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中断（时间片）</a:t>
            </a:r>
            <a:endParaRPr kumimoji="0" lang="zh-CN" altLang="en-US" sz="1800" dirty="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0" name="Rectangle 26"/>
          <p:cNvSpPr>
            <a:spLocks noChangeArrowheads="1"/>
          </p:cNvSpPr>
          <p:nvPr/>
        </p:nvSpPr>
        <p:spPr bwMode="auto">
          <a:xfrm>
            <a:off x="3602038" y="3810000"/>
            <a:ext cx="16017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事件已发生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1" name="Rectangle 27"/>
          <p:cNvSpPr>
            <a:spLocks noChangeArrowheads="1"/>
          </p:cNvSpPr>
          <p:nvPr/>
        </p:nvSpPr>
        <p:spPr bwMode="auto">
          <a:xfrm>
            <a:off x="4200525" y="4883150"/>
            <a:ext cx="16017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等待事件发生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5244" name="Rectangle 28"/>
          <p:cNvSpPr>
            <a:spLocks noChangeArrowheads="1"/>
          </p:cNvSpPr>
          <p:nvPr/>
        </p:nvSpPr>
        <p:spPr bwMode="auto">
          <a:xfrm>
            <a:off x="3048000" y="5295900"/>
            <a:ext cx="31067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Times New Roman" pitchFamily="18" charset="0"/>
                <a:ea typeface="宋体" pitchFamily="2" charset="-122"/>
              </a:rPr>
              <a:t>进程状态变化图（七状态）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3" name="Oval 29"/>
          <p:cNvSpPr>
            <a:spLocks noChangeArrowheads="1"/>
          </p:cNvSpPr>
          <p:nvPr/>
        </p:nvSpPr>
        <p:spPr bwMode="auto">
          <a:xfrm>
            <a:off x="3033713" y="1470025"/>
            <a:ext cx="1001712" cy="5397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7674" name="Rectangle 30"/>
          <p:cNvSpPr>
            <a:spLocks noChangeArrowheads="1"/>
          </p:cNvSpPr>
          <p:nvPr/>
        </p:nvSpPr>
        <p:spPr bwMode="auto">
          <a:xfrm>
            <a:off x="3240088" y="1555750"/>
            <a:ext cx="10001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新建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5" name="Oval 31"/>
          <p:cNvSpPr>
            <a:spLocks noChangeArrowheads="1"/>
          </p:cNvSpPr>
          <p:nvPr/>
        </p:nvSpPr>
        <p:spPr bwMode="auto">
          <a:xfrm>
            <a:off x="7373938" y="4530725"/>
            <a:ext cx="1001712" cy="5397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7676" name="Rectangle 32"/>
          <p:cNvSpPr>
            <a:spLocks noChangeArrowheads="1"/>
          </p:cNvSpPr>
          <p:nvPr/>
        </p:nvSpPr>
        <p:spPr bwMode="auto">
          <a:xfrm>
            <a:off x="7578725" y="4616450"/>
            <a:ext cx="10017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退出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7" name="Rectangle 33"/>
          <p:cNvSpPr>
            <a:spLocks noChangeArrowheads="1"/>
          </p:cNvSpPr>
          <p:nvPr/>
        </p:nvSpPr>
        <p:spPr bwMode="auto">
          <a:xfrm>
            <a:off x="6370638" y="4879975"/>
            <a:ext cx="1335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完成</a:t>
            </a:r>
            <a:r>
              <a:rPr kumimoji="0" lang="en-US" altLang="zh-CN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/</a:t>
            </a: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终止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7678" name="Freeform 46"/>
          <p:cNvSpPr>
            <a:spLocks/>
          </p:cNvSpPr>
          <p:nvPr/>
        </p:nvSpPr>
        <p:spPr bwMode="auto">
          <a:xfrm>
            <a:off x="6223000" y="4110038"/>
            <a:ext cx="555625" cy="544512"/>
          </a:xfrm>
          <a:custGeom>
            <a:avLst/>
            <a:gdLst>
              <a:gd name="T0" fmla="*/ 2147483647 w 500"/>
              <a:gd name="T1" fmla="*/ 2147483647 h 472"/>
              <a:gd name="T2" fmla="*/ 2147483647 w 500"/>
              <a:gd name="T3" fmla="*/ 2147483647 h 472"/>
              <a:gd name="T4" fmla="*/ 2147483647 w 500"/>
              <a:gd name="T5" fmla="*/ 2147483647 h 472"/>
              <a:gd name="T6" fmla="*/ 2147483647 w 500"/>
              <a:gd name="T7" fmla="*/ 2147483647 h 472"/>
              <a:gd name="T8" fmla="*/ 2147483647 w 500"/>
              <a:gd name="T9" fmla="*/ 2147483647 h 472"/>
              <a:gd name="T10" fmla="*/ 0 w 500"/>
              <a:gd name="T11" fmla="*/ 2147483647 h 4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00" h="472">
                <a:moveTo>
                  <a:pt x="165" y="472"/>
                </a:moveTo>
                <a:cubicBezTo>
                  <a:pt x="212" y="455"/>
                  <a:pt x="400" y="410"/>
                  <a:pt x="450" y="352"/>
                </a:cubicBezTo>
                <a:cubicBezTo>
                  <a:pt x="500" y="294"/>
                  <a:pt x="495" y="184"/>
                  <a:pt x="465" y="127"/>
                </a:cubicBezTo>
                <a:cubicBezTo>
                  <a:pt x="435" y="70"/>
                  <a:pt x="340" y="14"/>
                  <a:pt x="270" y="7"/>
                </a:cubicBezTo>
                <a:cubicBezTo>
                  <a:pt x="200" y="0"/>
                  <a:pt x="90" y="17"/>
                  <a:pt x="45" y="82"/>
                </a:cubicBezTo>
                <a:cubicBezTo>
                  <a:pt x="0" y="147"/>
                  <a:pt x="9" y="332"/>
                  <a:pt x="0" y="397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9" name="Rectangle 47"/>
          <p:cNvSpPr>
            <a:spLocks noChangeArrowheads="1"/>
          </p:cNvSpPr>
          <p:nvPr/>
        </p:nvSpPr>
        <p:spPr bwMode="auto">
          <a:xfrm>
            <a:off x="6223000" y="4076700"/>
            <a:ext cx="12017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中断返回</a:t>
            </a:r>
            <a:endParaRPr kumimoji="0" lang="zh-CN" altLang="en-US" sz="18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5264" name="Rectangle 48"/>
          <p:cNvSpPr>
            <a:spLocks noChangeArrowheads="1"/>
          </p:cNvSpPr>
          <p:nvPr/>
        </p:nvSpPr>
        <p:spPr bwMode="auto">
          <a:xfrm>
            <a:off x="460375" y="5900738"/>
            <a:ext cx="8512175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挂起状态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000" b="1"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引入主存←→外存的交换机制，虚拟存储管理的基础</a:t>
            </a:r>
          </a:p>
        </p:txBody>
      </p:sp>
      <p:sp>
        <p:nvSpPr>
          <p:cNvPr id="265268" name="Rectangle 52"/>
          <p:cNvSpPr>
            <a:spLocks noChangeArrowheads="1"/>
          </p:cNvSpPr>
          <p:nvPr/>
        </p:nvSpPr>
        <p:spPr bwMode="auto">
          <a:xfrm>
            <a:off x="6078538" y="939800"/>
            <a:ext cx="2976562" cy="1338263"/>
          </a:xfrm>
          <a:prstGeom prst="rect">
            <a:avLst/>
          </a:prstGeom>
          <a:solidFill>
            <a:srgbClr val="A7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思考：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latin typeface="宋体" pitchFamily="2" charset="-122"/>
                <a:ea typeface="宋体" pitchFamily="2" charset="-122"/>
              </a:rPr>
              <a:t>  必须换出先换谁？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latin typeface="宋体" pitchFamily="2" charset="-122"/>
                <a:ea typeface="宋体" pitchFamily="2" charset="-122"/>
              </a:rPr>
              <a:t>  允许换入先换谁？</a:t>
            </a:r>
            <a:endParaRPr kumimoji="0" lang="zh-CN" altLang="en-US" sz="240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6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26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65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5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5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44" grpId="0"/>
      <p:bldP spid="265264" grpId="0"/>
      <p:bldP spid="2652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77888" y="1646238"/>
            <a:ext cx="7173912" cy="21336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charset="2"/>
              <a:buNone/>
            </a:pPr>
            <a:r>
              <a:rPr lang="zh-CN" altLang="en-US" sz="22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对单个进程，操作系统建立</a:t>
            </a:r>
            <a:r>
              <a:rPr lang="zh-CN" altLang="en-US" sz="220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“进程映像”</a:t>
            </a:r>
            <a:r>
              <a:rPr lang="zh-CN" altLang="en-US" sz="22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进行描述和表达</a:t>
            </a:r>
            <a:endParaRPr lang="en-US" altLang="zh-CN" sz="220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Font typeface="Monotype Sorts" charset="2"/>
              <a:buNone/>
            </a:pPr>
            <a:r>
              <a:rPr lang="zh-CN" altLang="en-US" sz="22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必须包含</a:t>
            </a:r>
            <a:r>
              <a:rPr lang="en-US" altLang="zh-CN" sz="22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2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部分内容：</a:t>
            </a:r>
          </a:p>
          <a:p>
            <a:pPr marL="0" indent="0">
              <a:lnSpc>
                <a:spcPct val="90000"/>
              </a:lnSpc>
            </a:pPr>
            <a:r>
              <a:rPr lang="zh-CN" altLang="en-US" sz="2000" b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一段可执行的程序（代码）</a:t>
            </a:r>
          </a:p>
          <a:p>
            <a:pPr marL="0" indent="0">
              <a:lnSpc>
                <a:spcPct val="90000"/>
              </a:lnSpc>
            </a:pPr>
            <a:r>
              <a:rPr lang="zh-CN" altLang="en-US" sz="2000" b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程序所需的相关数据（变量、</a:t>
            </a:r>
            <a:br>
              <a:rPr lang="zh-CN" altLang="en-US" sz="2000" b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en-US" sz="2000" b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   栈、堆、缓冲区等）</a:t>
            </a:r>
          </a:p>
          <a:p>
            <a:pPr marL="0" indent="0">
              <a:lnSpc>
                <a:spcPct val="90000"/>
              </a:lnSpc>
            </a:pPr>
            <a:r>
              <a:rPr lang="zh-CN" altLang="en-US" sz="2000" b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程序执行的上下文环境（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PCB</a:t>
            </a:r>
            <a:r>
              <a:rPr lang="zh-CN" altLang="en-US" sz="2000" b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3062" name="Rectangle 3"/>
          <p:cNvSpPr>
            <a:spLocks noChangeArrowheads="1"/>
          </p:cNvSpPr>
          <p:nvPr/>
        </p:nvSpPr>
        <p:spPr bwMode="auto">
          <a:xfrm>
            <a:off x="873125" y="4556125"/>
            <a:ext cx="7173913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200">
                <a:solidFill>
                  <a:srgbClr val="CC0000"/>
                </a:solidFill>
                <a:ea typeface="黑体" pitchFamily="2" charset="-122"/>
              </a:rPr>
              <a:t>对所有进程的管理，操作系统建立特定数据结构：</a:t>
            </a:r>
          </a:p>
          <a:p>
            <a:r>
              <a:rPr lang="zh-CN" altLang="en-US" sz="2000" b="1">
                <a:latin typeface="宋体" pitchFamily="2" charset="-122"/>
                <a:ea typeface="宋体" pitchFamily="2" charset="-122"/>
              </a:rPr>
              <a:t> 进程索引表 </a:t>
            </a:r>
            <a:r>
              <a:rPr lang="en-US" altLang="zh-CN" sz="2000" b="1"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进程目录</a:t>
            </a:r>
          </a:p>
          <a:p>
            <a:r>
              <a:rPr lang="zh-CN" altLang="en-US" sz="2000" b="1">
                <a:latin typeface="宋体" pitchFamily="2" charset="-122"/>
                <a:ea typeface="宋体" pitchFamily="2" charset="-122"/>
              </a:rPr>
              <a:t> 进程映像存储区</a:t>
            </a:r>
          </a:p>
          <a:p>
            <a:r>
              <a:rPr lang="zh-CN" altLang="en-US" sz="2000" b="1">
                <a:latin typeface="宋体" pitchFamily="2" charset="-122"/>
                <a:ea typeface="宋体" pitchFamily="2" charset="-122"/>
              </a:rPr>
              <a:t> 进程链表队列</a:t>
            </a:r>
            <a:endParaRPr lang="en-US" altLang="zh-CN" sz="2000" b="1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73070" name="Group 14"/>
          <p:cNvGrpSpPr>
            <a:grpSpLocks/>
          </p:cNvGrpSpPr>
          <p:nvPr/>
        </p:nvGrpSpPr>
        <p:grpSpPr bwMode="auto">
          <a:xfrm>
            <a:off x="5076825" y="2530475"/>
            <a:ext cx="2527300" cy="1717675"/>
            <a:chOff x="3684" y="1171"/>
            <a:chExt cx="1592" cy="1082"/>
          </a:xfrm>
        </p:grpSpPr>
        <p:sp>
          <p:nvSpPr>
            <p:cNvPr id="28679" name="Rectangle 7"/>
            <p:cNvSpPr>
              <a:spLocks noChangeArrowheads="1"/>
            </p:cNvSpPr>
            <p:nvPr/>
          </p:nvSpPr>
          <p:spPr bwMode="auto">
            <a:xfrm>
              <a:off x="4564" y="1237"/>
              <a:ext cx="712" cy="259"/>
            </a:xfrm>
            <a:prstGeom prst="rect">
              <a:avLst/>
            </a:prstGeom>
            <a:solidFill>
              <a:srgbClr val="99CCFF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latin typeface="Verdana" pitchFamily="34" charset="0"/>
                  <a:ea typeface="宋体" pitchFamily="2" charset="-122"/>
                </a:rPr>
                <a:t>上下文</a:t>
              </a:r>
            </a:p>
          </p:txBody>
        </p:sp>
        <p:sp>
          <p:nvSpPr>
            <p:cNvPr id="28680" name="Rectangle 8"/>
            <p:cNvSpPr>
              <a:spLocks noChangeArrowheads="1"/>
            </p:cNvSpPr>
            <p:nvPr/>
          </p:nvSpPr>
          <p:spPr bwMode="auto">
            <a:xfrm>
              <a:off x="4564" y="1497"/>
              <a:ext cx="712" cy="259"/>
            </a:xfrm>
            <a:prstGeom prst="rect">
              <a:avLst/>
            </a:prstGeom>
            <a:solidFill>
              <a:srgbClr val="C0C0C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latin typeface="Verdana" pitchFamily="34" charset="0"/>
                  <a:ea typeface="宋体" pitchFamily="2" charset="-122"/>
                </a:rPr>
                <a:t>数据</a:t>
              </a:r>
            </a:p>
          </p:txBody>
        </p:sp>
        <p:sp>
          <p:nvSpPr>
            <p:cNvPr id="28681" name="Rectangle 9"/>
            <p:cNvSpPr>
              <a:spLocks noChangeArrowheads="1"/>
            </p:cNvSpPr>
            <p:nvPr/>
          </p:nvSpPr>
          <p:spPr bwMode="auto">
            <a:xfrm>
              <a:off x="4565" y="1759"/>
              <a:ext cx="711" cy="494"/>
            </a:xfrm>
            <a:prstGeom prst="rect">
              <a:avLst/>
            </a:prstGeom>
            <a:solidFill>
              <a:srgbClr val="FF99CC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latin typeface="Verdana" pitchFamily="34" charset="0"/>
                  <a:ea typeface="宋体" pitchFamily="2" charset="-122"/>
                </a:rPr>
                <a:t>程序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latin typeface="Verdana" pitchFamily="34" charset="0"/>
                  <a:ea typeface="宋体" pitchFamily="2" charset="-122"/>
                </a:rPr>
                <a:t>（代码）</a:t>
              </a:r>
            </a:p>
          </p:txBody>
        </p:sp>
        <p:sp>
          <p:nvSpPr>
            <p:cNvPr id="28682" name="AutoShape 10"/>
            <p:cNvSpPr>
              <a:spLocks/>
            </p:cNvSpPr>
            <p:nvPr/>
          </p:nvSpPr>
          <p:spPr bwMode="auto">
            <a:xfrm>
              <a:off x="4298" y="1264"/>
              <a:ext cx="214" cy="970"/>
            </a:xfrm>
            <a:prstGeom prst="leftBrace">
              <a:avLst>
                <a:gd name="adj1" fmla="val 37773"/>
                <a:gd name="adj2" fmla="val 50000"/>
              </a:avLst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28683" name="Rectangle 11"/>
            <p:cNvSpPr>
              <a:spLocks noChangeArrowheads="1"/>
            </p:cNvSpPr>
            <p:nvPr/>
          </p:nvSpPr>
          <p:spPr bwMode="auto">
            <a:xfrm>
              <a:off x="3684" y="1511"/>
              <a:ext cx="711" cy="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latin typeface="Verdana" pitchFamily="34" charset="0"/>
                  <a:ea typeface="宋体" pitchFamily="2" charset="-122"/>
                </a:rPr>
                <a:t>进程</a:t>
              </a:r>
              <a:r>
                <a:rPr kumimoji="0" lang="en-US" altLang="zh-CN" sz="1800" b="1">
                  <a:latin typeface="Verdana" pitchFamily="34" charset="0"/>
                  <a:ea typeface="宋体" pitchFamily="2" charset="-122"/>
                </a:rPr>
                <a:t>A</a:t>
              </a:r>
              <a:endParaRPr kumimoji="0" lang="zh-CN" altLang="en-US" sz="1800" b="1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28684" name="Rectangle 12"/>
            <p:cNvSpPr>
              <a:spLocks noChangeArrowheads="1"/>
            </p:cNvSpPr>
            <p:nvPr/>
          </p:nvSpPr>
          <p:spPr bwMode="auto">
            <a:xfrm>
              <a:off x="4760" y="1171"/>
              <a:ext cx="516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</p:grpSp>
      <p:sp>
        <p:nvSpPr>
          <p:cNvPr id="28678" name="Rectangle 15"/>
          <p:cNvSpPr>
            <a:spLocks noChangeArrowheads="1"/>
          </p:cNvSpPr>
          <p:nvPr/>
        </p:nvSpPr>
        <p:spPr bwMode="auto">
          <a:xfrm>
            <a:off x="714375" y="1071563"/>
            <a:ext cx="285750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3.3.2 </a:t>
            </a:r>
            <a:r>
              <a:rPr lang="zh-CN" altLang="en-US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进程的数据结构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17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 build="p"/>
      <p:bldP spid="17306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5"/>
          <p:cNvSpPr>
            <a:spLocks noChangeArrowheads="1"/>
          </p:cNvSpPr>
          <p:nvPr/>
        </p:nvSpPr>
        <p:spPr bwMode="auto">
          <a:xfrm>
            <a:off x="5657850" y="1428750"/>
            <a:ext cx="957263" cy="2428875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29700" name="Rectangle 6"/>
          <p:cNvSpPr>
            <a:spLocks noChangeArrowheads="1"/>
          </p:cNvSpPr>
          <p:nvPr/>
        </p:nvSpPr>
        <p:spPr bwMode="auto">
          <a:xfrm>
            <a:off x="2474913" y="3268663"/>
            <a:ext cx="928687" cy="319087"/>
          </a:xfrm>
          <a:prstGeom prst="rect">
            <a:avLst/>
          </a:prstGeom>
          <a:solidFill>
            <a:srgbClr val="99CC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  <a:ea typeface="宋体" pitchFamily="2" charset="-122"/>
              </a:rPr>
              <a:t>上下文</a:t>
            </a:r>
          </a:p>
        </p:txBody>
      </p:sp>
      <p:sp>
        <p:nvSpPr>
          <p:cNvPr id="29701" name="Rectangle 7"/>
          <p:cNvSpPr>
            <a:spLocks noChangeArrowheads="1"/>
          </p:cNvSpPr>
          <p:nvPr/>
        </p:nvSpPr>
        <p:spPr bwMode="auto">
          <a:xfrm>
            <a:off x="2474913" y="3589338"/>
            <a:ext cx="928687" cy="319087"/>
          </a:xfrm>
          <a:prstGeom prst="rect">
            <a:avLst/>
          </a:prstGeom>
          <a:solidFill>
            <a:srgbClr val="C0C0C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  <a:ea typeface="宋体" pitchFamily="2" charset="-122"/>
              </a:rPr>
              <a:t>数据</a:t>
            </a:r>
          </a:p>
        </p:txBody>
      </p:sp>
      <p:sp>
        <p:nvSpPr>
          <p:cNvPr id="29702" name="Rectangle 8"/>
          <p:cNvSpPr>
            <a:spLocks noChangeArrowheads="1"/>
          </p:cNvSpPr>
          <p:nvPr/>
        </p:nvSpPr>
        <p:spPr bwMode="auto">
          <a:xfrm>
            <a:off x="2476500" y="3911600"/>
            <a:ext cx="927100" cy="608013"/>
          </a:xfrm>
          <a:prstGeom prst="rect">
            <a:avLst/>
          </a:prstGeom>
          <a:solidFill>
            <a:srgbClr val="FF99CC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  <a:ea typeface="宋体" pitchFamily="2" charset="-122"/>
              </a:rPr>
              <a:t>程序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  <a:ea typeface="宋体" pitchFamily="2" charset="-122"/>
              </a:rPr>
              <a:t>（代码）</a:t>
            </a:r>
          </a:p>
        </p:txBody>
      </p:sp>
      <p:sp>
        <p:nvSpPr>
          <p:cNvPr id="29703" name="AutoShape 9"/>
          <p:cNvSpPr>
            <a:spLocks/>
          </p:cNvSpPr>
          <p:nvPr/>
        </p:nvSpPr>
        <p:spPr bwMode="auto">
          <a:xfrm>
            <a:off x="1905000" y="3302000"/>
            <a:ext cx="279400" cy="1193800"/>
          </a:xfrm>
          <a:prstGeom prst="leftBrace">
            <a:avLst>
              <a:gd name="adj1" fmla="val 35606"/>
              <a:gd name="adj2" fmla="val 50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04" name="Rectangle 10"/>
          <p:cNvSpPr>
            <a:spLocks noChangeArrowheads="1"/>
          </p:cNvSpPr>
          <p:nvPr/>
        </p:nvSpPr>
        <p:spPr bwMode="auto">
          <a:xfrm>
            <a:off x="1104900" y="3606800"/>
            <a:ext cx="927100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  <a:ea typeface="宋体" pitchFamily="2" charset="-122"/>
              </a:rPr>
              <a:t>进程</a:t>
            </a:r>
            <a:r>
              <a:rPr kumimoji="0" lang="en-US" altLang="zh-CN" sz="1400" b="1">
                <a:latin typeface="Verdana" pitchFamily="34" charset="0"/>
                <a:ea typeface="宋体" pitchFamily="2" charset="-122"/>
              </a:rPr>
              <a:t>A</a:t>
            </a:r>
            <a:endParaRPr kumimoji="0" lang="zh-CN" altLang="en-US" sz="1400" b="1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9705" name="Rectangle 20"/>
          <p:cNvSpPr>
            <a:spLocks noChangeArrowheads="1"/>
          </p:cNvSpPr>
          <p:nvPr/>
        </p:nvSpPr>
        <p:spPr bwMode="auto">
          <a:xfrm>
            <a:off x="2478088" y="4995863"/>
            <a:ext cx="928687" cy="319087"/>
          </a:xfrm>
          <a:prstGeom prst="rect">
            <a:avLst/>
          </a:prstGeom>
          <a:solidFill>
            <a:srgbClr val="99CC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  <a:ea typeface="宋体" pitchFamily="2" charset="-122"/>
              </a:rPr>
              <a:t>上下文</a:t>
            </a:r>
          </a:p>
        </p:txBody>
      </p:sp>
      <p:sp>
        <p:nvSpPr>
          <p:cNvPr id="29706" name="Rectangle 21"/>
          <p:cNvSpPr>
            <a:spLocks noChangeArrowheads="1"/>
          </p:cNvSpPr>
          <p:nvPr/>
        </p:nvSpPr>
        <p:spPr bwMode="auto">
          <a:xfrm>
            <a:off x="2478088" y="5316538"/>
            <a:ext cx="928687" cy="319087"/>
          </a:xfrm>
          <a:prstGeom prst="rect">
            <a:avLst/>
          </a:prstGeom>
          <a:solidFill>
            <a:srgbClr val="C0C0C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  <a:ea typeface="宋体" pitchFamily="2" charset="-122"/>
              </a:rPr>
              <a:t>数据</a:t>
            </a:r>
          </a:p>
        </p:txBody>
      </p:sp>
      <p:sp>
        <p:nvSpPr>
          <p:cNvPr id="29707" name="Rectangle 22"/>
          <p:cNvSpPr>
            <a:spLocks noChangeArrowheads="1"/>
          </p:cNvSpPr>
          <p:nvPr/>
        </p:nvSpPr>
        <p:spPr bwMode="auto">
          <a:xfrm>
            <a:off x="2479675" y="5638800"/>
            <a:ext cx="927100" cy="608013"/>
          </a:xfrm>
          <a:prstGeom prst="rect">
            <a:avLst/>
          </a:prstGeom>
          <a:solidFill>
            <a:srgbClr val="FF99CC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  <a:ea typeface="宋体" pitchFamily="2" charset="-122"/>
              </a:rPr>
              <a:t>程序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  <a:ea typeface="宋体" pitchFamily="2" charset="-122"/>
              </a:rPr>
              <a:t>（代码）</a:t>
            </a:r>
          </a:p>
        </p:txBody>
      </p:sp>
      <p:sp>
        <p:nvSpPr>
          <p:cNvPr id="29708" name="AutoShape 23"/>
          <p:cNvSpPr>
            <a:spLocks/>
          </p:cNvSpPr>
          <p:nvPr/>
        </p:nvSpPr>
        <p:spPr bwMode="auto">
          <a:xfrm>
            <a:off x="1908175" y="5029200"/>
            <a:ext cx="279400" cy="1193800"/>
          </a:xfrm>
          <a:prstGeom prst="leftBrace">
            <a:avLst>
              <a:gd name="adj1" fmla="val 35606"/>
              <a:gd name="adj2" fmla="val 50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09" name="Rectangle 24"/>
          <p:cNvSpPr>
            <a:spLocks noChangeArrowheads="1"/>
          </p:cNvSpPr>
          <p:nvPr/>
        </p:nvSpPr>
        <p:spPr bwMode="auto">
          <a:xfrm>
            <a:off x="1108075" y="5334000"/>
            <a:ext cx="927100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  <a:ea typeface="宋体" pitchFamily="2" charset="-122"/>
              </a:rPr>
              <a:t>进程</a:t>
            </a:r>
            <a:r>
              <a:rPr kumimoji="0" lang="en-US" altLang="zh-CN" sz="1400" b="1">
                <a:latin typeface="Verdana" pitchFamily="34" charset="0"/>
                <a:ea typeface="宋体" pitchFamily="2" charset="-122"/>
              </a:rPr>
              <a:t>B</a:t>
            </a:r>
            <a:endParaRPr kumimoji="0" lang="zh-CN" altLang="en-US" sz="1400" b="1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9710" name="Line 25"/>
          <p:cNvSpPr>
            <a:spLocks noChangeShapeType="1"/>
          </p:cNvSpPr>
          <p:nvPr/>
        </p:nvSpPr>
        <p:spPr bwMode="auto">
          <a:xfrm flipV="1">
            <a:off x="2263775" y="5029200"/>
            <a:ext cx="0" cy="11938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arrow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11" name="Rectangle 26"/>
          <p:cNvSpPr>
            <a:spLocks noChangeArrowheads="1"/>
          </p:cNvSpPr>
          <p:nvPr/>
        </p:nvSpPr>
        <p:spPr bwMode="auto">
          <a:xfrm>
            <a:off x="1855788" y="4991100"/>
            <a:ext cx="596900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>
                <a:latin typeface="Verdana" pitchFamily="34" charset="0"/>
              </a:rPr>
              <a:t>      b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1800">
              <a:latin typeface="Verdana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>
                <a:latin typeface="Verdana" pitchFamily="34" charset="0"/>
              </a:rPr>
              <a:t>h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1800">
              <a:latin typeface="Verdana" pitchFamily="34" charset="0"/>
            </a:endParaRPr>
          </a:p>
        </p:txBody>
      </p:sp>
      <p:sp>
        <p:nvSpPr>
          <p:cNvPr id="29712" name="Rectangle 28"/>
          <p:cNvSpPr>
            <a:spLocks noChangeArrowheads="1"/>
          </p:cNvSpPr>
          <p:nvPr/>
        </p:nvSpPr>
        <p:spPr bwMode="auto">
          <a:xfrm>
            <a:off x="2476500" y="4516438"/>
            <a:ext cx="928688" cy="477837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13" name="Rectangle 29"/>
          <p:cNvSpPr>
            <a:spLocks noChangeArrowheads="1"/>
          </p:cNvSpPr>
          <p:nvPr/>
        </p:nvSpPr>
        <p:spPr bwMode="auto">
          <a:xfrm>
            <a:off x="2479675" y="6246813"/>
            <a:ext cx="928688" cy="290512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14" name="Rectangle 30"/>
          <p:cNvSpPr>
            <a:spLocks noChangeArrowheads="1"/>
          </p:cNvSpPr>
          <p:nvPr/>
        </p:nvSpPr>
        <p:spPr bwMode="auto">
          <a:xfrm>
            <a:off x="2476500" y="2786063"/>
            <a:ext cx="928688" cy="477837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15" name="Rectangle 31"/>
          <p:cNvSpPr>
            <a:spLocks noChangeArrowheads="1"/>
          </p:cNvSpPr>
          <p:nvPr/>
        </p:nvSpPr>
        <p:spPr bwMode="auto">
          <a:xfrm>
            <a:off x="2478088" y="2511425"/>
            <a:ext cx="928687" cy="277813"/>
          </a:xfrm>
          <a:prstGeom prst="rect">
            <a:avLst/>
          </a:prstGeom>
          <a:solidFill>
            <a:srgbClr val="C0C0C0"/>
          </a:solidFill>
          <a:ln w="158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16" name="Rectangle 32"/>
          <p:cNvSpPr>
            <a:spLocks noChangeArrowheads="1"/>
          </p:cNvSpPr>
          <p:nvPr/>
        </p:nvSpPr>
        <p:spPr bwMode="auto">
          <a:xfrm>
            <a:off x="2478088" y="2371725"/>
            <a:ext cx="928687" cy="139700"/>
          </a:xfrm>
          <a:prstGeom prst="rect">
            <a:avLst/>
          </a:prstGeom>
          <a:solidFill>
            <a:srgbClr val="CC99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17" name="Rectangle 33"/>
          <p:cNvSpPr>
            <a:spLocks noChangeArrowheads="1"/>
          </p:cNvSpPr>
          <p:nvPr/>
        </p:nvSpPr>
        <p:spPr bwMode="auto">
          <a:xfrm>
            <a:off x="2479675" y="2092325"/>
            <a:ext cx="928688" cy="277813"/>
          </a:xfrm>
          <a:prstGeom prst="rect">
            <a:avLst/>
          </a:prstGeom>
          <a:solidFill>
            <a:srgbClr val="C0C0C0"/>
          </a:solidFill>
          <a:ln w="158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18" name="Rectangle 34"/>
          <p:cNvSpPr>
            <a:spLocks noChangeArrowheads="1"/>
          </p:cNvSpPr>
          <p:nvPr/>
        </p:nvSpPr>
        <p:spPr bwMode="auto">
          <a:xfrm>
            <a:off x="2479675" y="1952625"/>
            <a:ext cx="928688" cy="139700"/>
          </a:xfrm>
          <a:prstGeom prst="rect">
            <a:avLst/>
          </a:prstGeom>
          <a:solidFill>
            <a:srgbClr val="CC99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19" name="Rectangle 35"/>
          <p:cNvSpPr>
            <a:spLocks noChangeArrowheads="1"/>
          </p:cNvSpPr>
          <p:nvPr/>
        </p:nvSpPr>
        <p:spPr bwMode="auto">
          <a:xfrm>
            <a:off x="2479675" y="1671638"/>
            <a:ext cx="928688" cy="277812"/>
          </a:xfrm>
          <a:prstGeom prst="rect">
            <a:avLst/>
          </a:prstGeom>
          <a:solidFill>
            <a:srgbClr val="C0C0C0"/>
          </a:solidFill>
          <a:ln w="158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20" name="Rectangle 36"/>
          <p:cNvSpPr>
            <a:spLocks noChangeArrowheads="1"/>
          </p:cNvSpPr>
          <p:nvPr/>
        </p:nvSpPr>
        <p:spPr bwMode="auto">
          <a:xfrm>
            <a:off x="2479675" y="1403350"/>
            <a:ext cx="928688" cy="268288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21" name="Rectangle 37"/>
          <p:cNvSpPr>
            <a:spLocks noChangeArrowheads="1"/>
          </p:cNvSpPr>
          <p:nvPr/>
        </p:nvSpPr>
        <p:spPr bwMode="auto">
          <a:xfrm>
            <a:off x="2268538" y="1895475"/>
            <a:ext cx="274637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</a:rPr>
              <a:t>i</a:t>
            </a:r>
          </a:p>
        </p:txBody>
      </p:sp>
      <p:sp>
        <p:nvSpPr>
          <p:cNvPr id="29722" name="Rectangle 38"/>
          <p:cNvSpPr>
            <a:spLocks noChangeArrowheads="1"/>
          </p:cNvSpPr>
          <p:nvPr/>
        </p:nvSpPr>
        <p:spPr bwMode="auto">
          <a:xfrm>
            <a:off x="2262188" y="2309813"/>
            <a:ext cx="274637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latin typeface="Times New Roman" pitchFamily="18" charset="0"/>
              </a:rPr>
              <a:t>j</a:t>
            </a:r>
          </a:p>
        </p:txBody>
      </p:sp>
      <p:sp>
        <p:nvSpPr>
          <p:cNvPr id="29723" name="AutoShape 39"/>
          <p:cNvSpPr>
            <a:spLocks/>
          </p:cNvSpPr>
          <p:nvPr/>
        </p:nvSpPr>
        <p:spPr bwMode="auto">
          <a:xfrm>
            <a:off x="1905000" y="1714500"/>
            <a:ext cx="279400" cy="1028700"/>
          </a:xfrm>
          <a:prstGeom prst="leftBrace">
            <a:avLst>
              <a:gd name="adj1" fmla="val 30682"/>
              <a:gd name="adj2" fmla="val 50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24" name="Rectangle 40"/>
          <p:cNvSpPr>
            <a:spLocks noChangeArrowheads="1"/>
          </p:cNvSpPr>
          <p:nvPr/>
        </p:nvSpPr>
        <p:spPr bwMode="auto">
          <a:xfrm>
            <a:off x="1104900" y="1930400"/>
            <a:ext cx="927100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Verdana" pitchFamily="34" charset="0"/>
                <a:ea typeface="宋体" pitchFamily="2" charset="-122"/>
              </a:rPr>
              <a:t>进程表</a:t>
            </a:r>
            <a:endParaRPr kumimoji="0" lang="en-US" altLang="zh-CN" sz="1400" b="1">
              <a:latin typeface="Verdana" pitchFamily="34" charset="0"/>
              <a:ea typeface="宋体" pitchFamily="2" charset="-122"/>
            </a:endParaRPr>
          </a:p>
        </p:txBody>
      </p:sp>
      <p:cxnSp>
        <p:nvCxnSpPr>
          <p:cNvPr id="176169" name="AutoShape 41"/>
          <p:cNvCxnSpPr>
            <a:cxnSpLocks noChangeShapeType="1"/>
          </p:cNvCxnSpPr>
          <p:nvPr/>
        </p:nvCxnSpPr>
        <p:spPr bwMode="auto">
          <a:xfrm>
            <a:off x="3149600" y="2027238"/>
            <a:ext cx="254000" cy="2971800"/>
          </a:xfrm>
          <a:prstGeom prst="bentConnector3">
            <a:avLst>
              <a:gd name="adj1" fmla="val 245000"/>
            </a:avLst>
          </a:prstGeom>
          <a:noFill/>
          <a:ln w="19050">
            <a:solidFill>
              <a:schemeClr val="tx1"/>
            </a:solidFill>
            <a:miter lim="800000"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726" name="Rectangle 42"/>
          <p:cNvSpPr>
            <a:spLocks noChangeArrowheads="1"/>
          </p:cNvSpPr>
          <p:nvPr/>
        </p:nvSpPr>
        <p:spPr bwMode="auto">
          <a:xfrm>
            <a:off x="2476500" y="1943100"/>
            <a:ext cx="673100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27" name="Rectangle 43"/>
          <p:cNvSpPr>
            <a:spLocks noChangeArrowheads="1"/>
          </p:cNvSpPr>
          <p:nvPr/>
        </p:nvSpPr>
        <p:spPr bwMode="auto">
          <a:xfrm>
            <a:off x="2730500" y="4914900"/>
            <a:ext cx="673100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cxnSp>
        <p:nvCxnSpPr>
          <p:cNvPr id="176172" name="AutoShape 44"/>
          <p:cNvCxnSpPr>
            <a:cxnSpLocks noChangeShapeType="1"/>
          </p:cNvCxnSpPr>
          <p:nvPr/>
        </p:nvCxnSpPr>
        <p:spPr bwMode="auto">
          <a:xfrm>
            <a:off x="3149600" y="2446338"/>
            <a:ext cx="254000" cy="825500"/>
          </a:xfrm>
          <a:prstGeom prst="bentConnector3">
            <a:avLst>
              <a:gd name="adj1" fmla="val 190000"/>
            </a:avLst>
          </a:prstGeom>
          <a:noFill/>
          <a:ln w="19050">
            <a:solidFill>
              <a:schemeClr val="tx1"/>
            </a:solidFill>
            <a:miter lim="800000"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729" name="Rectangle 45"/>
          <p:cNvSpPr>
            <a:spLocks noChangeArrowheads="1"/>
          </p:cNvSpPr>
          <p:nvPr/>
        </p:nvSpPr>
        <p:spPr bwMode="auto">
          <a:xfrm>
            <a:off x="2476500" y="2362200"/>
            <a:ext cx="673100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30" name="Rectangle 46"/>
          <p:cNvSpPr>
            <a:spLocks noChangeArrowheads="1"/>
          </p:cNvSpPr>
          <p:nvPr/>
        </p:nvSpPr>
        <p:spPr bwMode="auto">
          <a:xfrm>
            <a:off x="2730500" y="3187700"/>
            <a:ext cx="673100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31" name="Rectangle 48"/>
          <p:cNvSpPr>
            <a:spLocks noChangeArrowheads="1"/>
          </p:cNvSpPr>
          <p:nvPr/>
        </p:nvSpPr>
        <p:spPr bwMode="auto">
          <a:xfrm>
            <a:off x="2065338" y="1054100"/>
            <a:ext cx="1763712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latin typeface="Verdana" pitchFamily="34" charset="0"/>
                <a:ea typeface="宋体" pitchFamily="2" charset="-122"/>
              </a:rPr>
              <a:t>主存储器</a:t>
            </a:r>
          </a:p>
        </p:txBody>
      </p:sp>
      <p:sp>
        <p:nvSpPr>
          <p:cNvPr id="29732" name="Rectangle 50"/>
          <p:cNvSpPr>
            <a:spLocks noChangeArrowheads="1"/>
          </p:cNvSpPr>
          <p:nvPr/>
        </p:nvSpPr>
        <p:spPr bwMode="auto">
          <a:xfrm>
            <a:off x="5740400" y="2400300"/>
            <a:ext cx="787400" cy="203200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>
                <a:latin typeface="Times New Roman" pitchFamily="18" charset="0"/>
              </a:rPr>
              <a:t>b</a:t>
            </a:r>
          </a:p>
        </p:txBody>
      </p:sp>
      <p:sp>
        <p:nvSpPr>
          <p:cNvPr id="29733" name="Rectangle 51"/>
          <p:cNvSpPr>
            <a:spLocks noChangeArrowheads="1"/>
          </p:cNvSpPr>
          <p:nvPr/>
        </p:nvSpPr>
        <p:spPr bwMode="auto">
          <a:xfrm>
            <a:off x="5740400" y="2603500"/>
            <a:ext cx="787400" cy="203200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>
                <a:latin typeface="Times New Roman" pitchFamily="18" charset="0"/>
              </a:rPr>
              <a:t>h</a:t>
            </a:r>
          </a:p>
        </p:txBody>
      </p:sp>
      <p:sp>
        <p:nvSpPr>
          <p:cNvPr id="29734" name="Rectangle 52"/>
          <p:cNvSpPr>
            <a:spLocks noChangeArrowheads="1"/>
          </p:cNvSpPr>
          <p:nvPr/>
        </p:nvSpPr>
        <p:spPr bwMode="auto">
          <a:xfrm>
            <a:off x="5740400" y="1612900"/>
            <a:ext cx="787400" cy="203200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>
                <a:latin typeface="Times New Roman" pitchFamily="18" charset="0"/>
              </a:rPr>
              <a:t>i</a:t>
            </a:r>
          </a:p>
        </p:txBody>
      </p:sp>
      <p:sp>
        <p:nvSpPr>
          <p:cNvPr id="29735" name="Rectangle 53"/>
          <p:cNvSpPr>
            <a:spLocks noChangeArrowheads="1"/>
          </p:cNvSpPr>
          <p:nvPr/>
        </p:nvSpPr>
        <p:spPr bwMode="auto">
          <a:xfrm>
            <a:off x="5740400" y="1981200"/>
            <a:ext cx="787400" cy="203200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1800">
              <a:latin typeface="Times New Roman" pitchFamily="18" charset="0"/>
            </a:endParaRPr>
          </a:p>
        </p:txBody>
      </p:sp>
      <p:sp>
        <p:nvSpPr>
          <p:cNvPr id="29736" name="Rectangle 54"/>
          <p:cNvSpPr>
            <a:spLocks noChangeArrowheads="1"/>
          </p:cNvSpPr>
          <p:nvPr/>
        </p:nvSpPr>
        <p:spPr bwMode="auto">
          <a:xfrm>
            <a:off x="5740400" y="2997200"/>
            <a:ext cx="787400" cy="203200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1800">
              <a:latin typeface="Times New Roman" pitchFamily="18" charset="0"/>
            </a:endParaRPr>
          </a:p>
        </p:txBody>
      </p:sp>
      <p:sp>
        <p:nvSpPr>
          <p:cNvPr id="29737" name="Rectangle 55"/>
          <p:cNvSpPr>
            <a:spLocks noChangeArrowheads="1"/>
          </p:cNvSpPr>
          <p:nvPr/>
        </p:nvSpPr>
        <p:spPr bwMode="auto">
          <a:xfrm>
            <a:off x="5740400" y="3543300"/>
            <a:ext cx="787400" cy="203200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1800">
              <a:latin typeface="Times New Roman" pitchFamily="18" charset="0"/>
            </a:endParaRPr>
          </a:p>
        </p:txBody>
      </p:sp>
      <p:sp>
        <p:nvSpPr>
          <p:cNvPr id="29738" name="Rectangle 56"/>
          <p:cNvSpPr>
            <a:spLocks noChangeArrowheads="1"/>
          </p:cNvSpPr>
          <p:nvPr/>
        </p:nvSpPr>
        <p:spPr bwMode="auto">
          <a:xfrm rot="5400000">
            <a:off x="5930900" y="3136900"/>
            <a:ext cx="5715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Times New Roman" pitchFamily="18" charset="0"/>
              </a:rPr>
              <a:t>…</a:t>
            </a:r>
          </a:p>
        </p:txBody>
      </p:sp>
      <p:sp>
        <p:nvSpPr>
          <p:cNvPr id="29739" name="Rectangle 57"/>
          <p:cNvSpPr>
            <a:spLocks noChangeArrowheads="1"/>
          </p:cNvSpPr>
          <p:nvPr/>
        </p:nvSpPr>
        <p:spPr bwMode="auto">
          <a:xfrm>
            <a:off x="4452938" y="3213100"/>
            <a:ext cx="889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宋体" pitchFamily="2" charset="-122"/>
                <a:ea typeface="宋体" pitchFamily="2" charset="-122"/>
              </a:rPr>
              <a:t>其他寄存器</a:t>
            </a:r>
          </a:p>
        </p:txBody>
      </p:sp>
      <p:sp>
        <p:nvSpPr>
          <p:cNvPr id="29740" name="AutoShape 58"/>
          <p:cNvSpPr>
            <a:spLocks/>
          </p:cNvSpPr>
          <p:nvPr/>
        </p:nvSpPr>
        <p:spPr bwMode="auto">
          <a:xfrm>
            <a:off x="5389563" y="3086100"/>
            <a:ext cx="228600" cy="609600"/>
          </a:xfrm>
          <a:prstGeom prst="leftBrace">
            <a:avLst>
              <a:gd name="adj1" fmla="val 22222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29741" name="Rectangle 59"/>
          <p:cNvSpPr>
            <a:spLocks noChangeArrowheads="1"/>
          </p:cNvSpPr>
          <p:nvPr/>
        </p:nvSpPr>
        <p:spPr bwMode="auto">
          <a:xfrm>
            <a:off x="4754563" y="2413000"/>
            <a:ext cx="889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宋体" pitchFamily="2" charset="-122"/>
                <a:ea typeface="宋体" pitchFamily="2" charset="-122"/>
              </a:rPr>
              <a:t>基址寄存器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宋体" pitchFamily="2" charset="-122"/>
                <a:ea typeface="宋体" pitchFamily="2" charset="-122"/>
              </a:rPr>
              <a:t>界限寄存器</a:t>
            </a:r>
          </a:p>
        </p:txBody>
      </p:sp>
      <p:sp>
        <p:nvSpPr>
          <p:cNvPr id="29742" name="Rectangle 60"/>
          <p:cNvSpPr>
            <a:spLocks noChangeArrowheads="1"/>
          </p:cNvSpPr>
          <p:nvPr/>
        </p:nvSpPr>
        <p:spPr bwMode="auto">
          <a:xfrm>
            <a:off x="4067175" y="1917700"/>
            <a:ext cx="2057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宋体" pitchFamily="2" charset="-122"/>
                <a:ea typeface="宋体" pitchFamily="2" charset="-122"/>
              </a:rPr>
              <a:t>程序计数器</a:t>
            </a:r>
            <a:r>
              <a:rPr kumimoji="0" lang="en-US" altLang="zh-CN" sz="1400" b="1">
                <a:latin typeface="宋体" pitchFamily="2" charset="-122"/>
                <a:ea typeface="宋体" pitchFamily="2" charset="-122"/>
              </a:rPr>
              <a:t>PC</a:t>
            </a:r>
            <a:endParaRPr kumimoji="0" lang="zh-CN" altLang="en-US" sz="1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743" name="Rectangle 61"/>
          <p:cNvSpPr>
            <a:spLocks noChangeArrowheads="1"/>
          </p:cNvSpPr>
          <p:nvPr/>
        </p:nvSpPr>
        <p:spPr bwMode="auto">
          <a:xfrm>
            <a:off x="4824413" y="1524000"/>
            <a:ext cx="889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400" b="1">
                <a:latin typeface="宋体" pitchFamily="2" charset="-122"/>
                <a:ea typeface="宋体" pitchFamily="2" charset="-122"/>
              </a:rPr>
              <a:t>进程索引</a:t>
            </a:r>
          </a:p>
        </p:txBody>
      </p:sp>
      <p:sp>
        <p:nvSpPr>
          <p:cNvPr id="29744" name="Rectangle 62"/>
          <p:cNvSpPr>
            <a:spLocks noChangeArrowheads="1"/>
          </p:cNvSpPr>
          <p:nvPr/>
        </p:nvSpPr>
        <p:spPr bwMode="auto">
          <a:xfrm>
            <a:off x="5273675" y="1016000"/>
            <a:ext cx="1674813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latin typeface="宋体" pitchFamily="2" charset="-122"/>
                <a:ea typeface="宋体" pitchFamily="2" charset="-122"/>
              </a:rPr>
              <a:t>处理器寄存器组</a:t>
            </a:r>
          </a:p>
        </p:txBody>
      </p:sp>
      <p:cxnSp>
        <p:nvCxnSpPr>
          <p:cNvPr id="176191" name="AutoShape 63"/>
          <p:cNvCxnSpPr>
            <a:cxnSpLocks noChangeShapeType="1"/>
            <a:stCxn id="29742" idx="3"/>
            <a:endCxn id="29707" idx="3"/>
          </p:cNvCxnSpPr>
          <p:nvPr/>
        </p:nvCxnSpPr>
        <p:spPr bwMode="auto">
          <a:xfrm flipH="1">
            <a:off x="3414713" y="2089150"/>
            <a:ext cx="2709862" cy="3854450"/>
          </a:xfrm>
          <a:prstGeom prst="bentConnector3">
            <a:avLst>
              <a:gd name="adj1" fmla="val -25370"/>
            </a:avLst>
          </a:prstGeom>
          <a:noFill/>
          <a:ln w="19050">
            <a:solidFill>
              <a:schemeClr val="tx1"/>
            </a:solidFill>
            <a:miter lim="800000"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746" name="Rectangle 3"/>
          <p:cNvSpPr>
            <a:spLocks noChangeArrowheads="1"/>
          </p:cNvSpPr>
          <p:nvPr/>
        </p:nvSpPr>
        <p:spPr bwMode="auto">
          <a:xfrm>
            <a:off x="4351338" y="6199188"/>
            <a:ext cx="341312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200">
                <a:solidFill>
                  <a:srgbClr val="CC0000"/>
                </a:solidFill>
                <a:ea typeface="黑体" pitchFamily="2" charset="-122"/>
              </a:rPr>
              <a:t>典型的全局进程数据结构</a:t>
            </a:r>
            <a:endParaRPr lang="en-US" altLang="zh-CN" sz="2000" b="1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7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7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7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4" t="21131" r="27219" b="6793"/>
          <a:stretch/>
        </p:blipFill>
        <p:spPr bwMode="auto">
          <a:xfrm>
            <a:off x="931993" y="1002322"/>
            <a:ext cx="6717322" cy="550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32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3.1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进程的引入</a:t>
            </a:r>
          </a:p>
        </p:txBody>
      </p:sp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2786063" y="1066800"/>
            <a:ext cx="41862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为什么要引入进程</a:t>
            </a:r>
            <a:r>
              <a:rPr kumimoji="0" lang="en-US" altLang="zh-CN" sz="32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?</a:t>
            </a:r>
            <a:endParaRPr kumimoji="0"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2891" name="Rectangle 11"/>
          <p:cNvSpPr>
            <a:spLocks noChangeArrowheads="1"/>
          </p:cNvSpPr>
          <p:nvPr/>
        </p:nvSpPr>
        <p:spPr bwMode="auto">
          <a:xfrm>
            <a:off x="3478213" y="2576513"/>
            <a:ext cx="5665787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628650" indent="-449263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ClrTx/>
              <a:buFont typeface="Monotype Sorts" charset="2"/>
              <a:buNone/>
            </a:pPr>
            <a:r>
              <a:rPr lang="zh-CN" altLang="en-US" sz="24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←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一次装入并运行一个</a:t>
            </a:r>
            <a:r>
              <a:rPr lang="zh-CN" altLang="en-US" sz="2400" b="1">
                <a:latin typeface="宋体" pitchFamily="2" charset="-122"/>
                <a:ea typeface="楷体_GB2312" pitchFamily="49" charset="-122"/>
              </a:rPr>
              <a:t>“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</a:t>
            </a:r>
            <a:r>
              <a:rPr lang="zh-CN" altLang="en-US" sz="2400" b="1">
                <a:latin typeface="宋体" pitchFamily="2" charset="-122"/>
                <a:ea typeface="楷体_GB2312" pitchFamily="49" charset="-122"/>
              </a:rPr>
              <a:t>”</a:t>
            </a:r>
            <a:endParaRPr lang="en-US" altLang="zh-CN" sz="2400" b="1">
              <a:latin typeface="楷体_GB2312" pitchFamily="49" charset="-122"/>
              <a:ea typeface="楷体_GB2312" pitchFamily="49" charset="-122"/>
            </a:endParaRPr>
          </a:p>
          <a:p>
            <a:pPr>
              <a:buClrTx/>
              <a:buFont typeface="Monotype Sorts" charset="2"/>
              <a:buNone/>
            </a:pPr>
            <a:r>
              <a:rPr lang="en-US" altLang="zh-CN" sz="24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←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同时装入多个</a:t>
            </a:r>
            <a:r>
              <a:rPr lang="zh-CN" altLang="en-US" sz="2400" b="1">
                <a:latin typeface="宋体" pitchFamily="2" charset="-122"/>
                <a:ea typeface="楷体_GB2312" pitchFamily="49" charset="-122"/>
              </a:rPr>
              <a:t>“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程序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”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，串行执行</a:t>
            </a:r>
          </a:p>
          <a:p>
            <a:pPr>
              <a:buClrTx/>
              <a:buFont typeface="Monotype Sorts" charset="2"/>
              <a:buNone/>
            </a:pPr>
            <a:r>
              <a:rPr lang="zh-CN" altLang="en-US" sz="24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←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同时装入多个程序，并发执行，</a:t>
            </a:r>
            <a:br>
              <a:rPr lang="zh-CN" altLang="en-US" sz="2400" b="1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  仅当等待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I/O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时切换程序执行</a:t>
            </a:r>
          </a:p>
          <a:p>
            <a:pPr>
              <a:buClrTx/>
              <a:buFont typeface="Monotype Sorts" charset="2"/>
              <a:buNone/>
            </a:pPr>
            <a:r>
              <a:rPr lang="zh-CN" altLang="en-US" sz="24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←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同时装入多个程序，并发执行，</a:t>
            </a:r>
            <a:br>
              <a:rPr lang="zh-CN" altLang="en-US" sz="2400" b="1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  程序切换条件：执行的时间长</a:t>
            </a:r>
            <a:br>
              <a:rPr lang="zh-CN" altLang="en-US" sz="2400" b="1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  度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时间片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到 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or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 I/O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等待</a:t>
            </a:r>
          </a:p>
        </p:txBody>
      </p:sp>
      <p:sp>
        <p:nvSpPr>
          <p:cNvPr id="122892" name="Rectangle 12"/>
          <p:cNvSpPr>
            <a:spLocks noChangeArrowheads="1"/>
          </p:cNvSpPr>
          <p:nvPr/>
        </p:nvSpPr>
        <p:spPr bwMode="auto">
          <a:xfrm>
            <a:off x="1001713" y="1771650"/>
            <a:ext cx="7707312" cy="38877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628650" indent="-449263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ClrTx/>
              <a:buFont typeface="Monotype Sorts" charset="2"/>
              <a:buNone/>
            </a:pPr>
            <a:r>
              <a:rPr lang="zh-CN" altLang="en-US" sz="30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回顾</a:t>
            </a:r>
            <a:r>
              <a:rPr lang="en-US" altLang="zh-CN" sz="30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OS</a:t>
            </a:r>
            <a:r>
              <a:rPr lang="zh-CN" altLang="en-US" sz="30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发展</a:t>
            </a:r>
          </a:p>
          <a:p>
            <a:pPr>
              <a:buClrTx/>
              <a:buFont typeface="Monotype Sorts" charset="2"/>
              <a:buNone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(1)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手工操作</a:t>
            </a:r>
          </a:p>
          <a:p>
            <a:pPr>
              <a:buClrTx/>
              <a:buFont typeface="Monotype Sorts" charset="2"/>
              <a:buNone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(2)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简单批处理</a:t>
            </a:r>
          </a:p>
          <a:p>
            <a:pPr>
              <a:buClrTx/>
              <a:buFont typeface="Monotype Sorts" charset="2"/>
              <a:buNone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(3)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多道程序批</a:t>
            </a:r>
            <a:br>
              <a:rPr lang="zh-CN" altLang="en-US" sz="2400" b="1">
                <a:latin typeface="宋体" pitchFamily="2" charset="-122"/>
                <a:ea typeface="宋体" pitchFamily="2" charset="-122"/>
              </a:rPr>
            </a:b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    处理</a:t>
            </a:r>
          </a:p>
          <a:p>
            <a:pPr>
              <a:buClrTx/>
              <a:buFont typeface="Monotype Sorts" charset="2"/>
              <a:buNone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(4)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分时处理</a:t>
            </a:r>
          </a:p>
          <a:p>
            <a:pPr>
              <a:buClrTx/>
              <a:buFont typeface="Monotype Sorts" charset="2"/>
              <a:buNone/>
            </a:pPr>
            <a:r>
              <a:rPr lang="zh-CN" altLang="en-US" sz="24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4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(5)</a:t>
            </a:r>
            <a:r>
              <a:rPr lang="zh-CN" altLang="en-US" sz="24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对称多处理</a:t>
            </a:r>
            <a:endParaRPr lang="en-US" altLang="zh-CN" sz="2400" b="1">
              <a:solidFill>
                <a:srgbClr val="000099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2893" name="Rectangle 13"/>
          <p:cNvSpPr>
            <a:spLocks noChangeArrowheads="1"/>
          </p:cNvSpPr>
          <p:nvPr/>
        </p:nvSpPr>
        <p:spPr bwMode="auto">
          <a:xfrm>
            <a:off x="2152650" y="5762625"/>
            <a:ext cx="548640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进程概念 </a:t>
            </a:r>
            <a:r>
              <a:rPr kumimoji="0" lang="en-US" altLang="zh-CN" b="1">
                <a:solidFill>
                  <a:srgbClr val="FF0000"/>
                </a:solidFill>
                <a:latin typeface="Arial Black" pitchFamily="34" charset="0"/>
                <a:ea typeface="黑体" pitchFamily="2" charset="-122"/>
              </a:rPr>
              <a:t>–</a:t>
            </a:r>
            <a:r>
              <a:rPr kumimoji="0" lang="en-US" altLang="zh-CN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OS</a:t>
            </a:r>
            <a:r>
              <a:rPr kumimoji="0" lang="zh-CN" altLang="en-US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发展的需要和必然</a:t>
            </a:r>
            <a:endParaRPr kumimoji="0" lang="en-US" altLang="zh-CN" b="1"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1" grpId="0" build="p" autoUpdateAnimBg="0" advAuto="0"/>
      <p:bldP spid="122892" grpId="0" autoUpdateAnimBg="0"/>
      <p:bldP spid="12289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973138" y="2455863"/>
            <a:ext cx="7305675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进程控制块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PCB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：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  <a:p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程序执行的上下文环境</a:t>
            </a:r>
          </a:p>
          <a:p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为了描述和控制进程的运行，系统为每个进程定义了一个数据结构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— </a:t>
            </a:r>
            <a:r>
              <a:rPr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进程控制块（</a:t>
            </a:r>
            <a:r>
              <a:rPr lang="en-US" altLang="zh-CN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PCB</a:t>
            </a:r>
            <a:r>
              <a:rPr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0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系统创建一个进程，就是由系统为某个程序（包含数据段）设置一个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PCB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；进程执行完成时，由系统收回其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PCB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，该进程便消亡了</a:t>
            </a:r>
          </a:p>
          <a:p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系统将根据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PCB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而</a:t>
            </a:r>
            <a:r>
              <a:rPr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感知进程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的存在，故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PCB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是进程存在的唯一标志</a:t>
            </a:r>
          </a:p>
          <a:p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通过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PCB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可以访问到进程的所有信息</a:t>
            </a:r>
            <a:endParaRPr lang="zh-CN" altLang="en-US" sz="2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714375" y="1071563"/>
            <a:ext cx="3228975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3.3.3 </a:t>
            </a:r>
            <a:r>
              <a:rPr lang="zh-CN" altLang="en-US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进程控制块</a:t>
            </a:r>
            <a:r>
              <a:rPr lang="en-US" altLang="zh-CN" sz="2400" b="1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PCB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939800" y="1636713"/>
            <a:ext cx="7305675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en-US" altLang="zh-CN" sz="2200" b="1" dirty="0">
                <a:solidFill>
                  <a:srgbClr val="CC0000"/>
                </a:solidFill>
                <a:ea typeface="宋体" pitchFamily="2" charset="-122"/>
              </a:rPr>
              <a:t>PCB</a:t>
            </a:r>
            <a:r>
              <a:rPr lang="en-US" altLang="zh-CN" sz="2200" b="1" dirty="0">
                <a:ea typeface="宋体" pitchFamily="2" charset="-122"/>
              </a:rPr>
              <a:t> – </a:t>
            </a:r>
            <a:r>
              <a:rPr lang="en-US" altLang="zh-CN" sz="2200" b="1" dirty="0">
                <a:solidFill>
                  <a:srgbClr val="000099"/>
                </a:solidFill>
                <a:ea typeface="宋体" pitchFamily="2" charset="-122"/>
              </a:rPr>
              <a:t>Process Control Block</a:t>
            </a:r>
            <a:r>
              <a:rPr lang="zh-CN" altLang="en-US" sz="2200" b="1" dirty="0">
                <a:ea typeface="宋体" pitchFamily="2" charset="-122"/>
              </a:rPr>
              <a:t>，是一个线性的数据结构</a:t>
            </a:r>
            <a:br>
              <a:rPr lang="zh-CN" altLang="en-US" sz="2200" b="1" dirty="0">
                <a:ea typeface="宋体" pitchFamily="2" charset="-122"/>
              </a:rPr>
            </a:br>
            <a:r>
              <a:rPr lang="zh-CN" altLang="en-US" sz="2200" b="1" dirty="0">
                <a:ea typeface="宋体" pitchFamily="2" charset="-122"/>
              </a:rPr>
              <a:t>用来描述和记录进程的动态变化信息，是进程的灵魂</a:t>
            </a:r>
            <a:endParaRPr lang="zh-CN" altLang="en-US" sz="22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801688" y="984250"/>
            <a:ext cx="7788275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进程控制块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PCB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的内容：</a:t>
            </a:r>
            <a:endParaRPr lang="zh-CN" altLang="en-US" sz="1800" b="1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不同操作系统中，</a:t>
            </a:r>
            <a:r>
              <a:rPr lang="en-US" altLang="zh-CN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PCB</a:t>
            </a:r>
            <a:r>
              <a:rPr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的内容不尽相同，但通常包括：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进程标识符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  －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确认进程的唯一标识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0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PID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)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进程当前状态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－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进程调度程序分配处理机的依据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进程队列指针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－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记录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PCB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链表中下一个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PCB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的地址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程序地址范围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－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开始地址与结束地址（</a:t>
            </a:r>
            <a:r>
              <a:rPr lang="zh-CN" altLang="en-US" sz="20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地址空间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进程优先级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  －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反映进程要求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CPU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的紧迫程度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en-US" altLang="zh-CN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CPU</a:t>
            </a:r>
            <a:r>
              <a:rPr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现场保护区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－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记录让出处理机时的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CPU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现场信息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通信信息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    －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记录与其他的进程的信息交换情况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家族联系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    －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记录父进程的</a:t>
            </a:r>
            <a:r>
              <a:rPr lang="en-US" altLang="zh-CN" sz="2000" b="1" dirty="0" err="1">
                <a:latin typeface="宋体" pitchFamily="2" charset="-122"/>
                <a:ea typeface="宋体" pitchFamily="2" charset="-122"/>
              </a:rPr>
              <a:t>PID</a:t>
            </a:r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占有资源清单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－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打开文件列表、所需资源及已分配资源清单</a:t>
            </a:r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801688" y="984250"/>
            <a:ext cx="7788275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进程控制块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PCB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的内容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：</a:t>
            </a:r>
            <a:endParaRPr lang="zh-CN" altLang="en-US" sz="1800" b="1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" t="7023" r="3138" b="14712"/>
          <a:stretch/>
        </p:blipFill>
        <p:spPr bwMode="auto">
          <a:xfrm rot="5400000">
            <a:off x="1733866" y="-520529"/>
            <a:ext cx="5605920" cy="844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482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54075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UCOS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任务控制块结构的主要成员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53400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OS_STK        *OSTCBStkPtr; /*</a:t>
            </a:r>
            <a:r>
              <a:rPr lang="zh-CN" altLang="en-US" sz="2000" smtClean="0">
                <a:solidFill>
                  <a:srgbClr val="FF0000"/>
                </a:solidFill>
                <a:latin typeface="宋体" panose="02010600030101010101" pitchFamily="2" charset="-122"/>
              </a:rPr>
              <a:t>当前任务栈顶的指针*</a:t>
            </a:r>
            <a:r>
              <a:rPr lang="en-US" altLang="zh-CN" sz="2000" smtClean="0">
                <a:solidFill>
                  <a:srgbClr val="FF0000"/>
                </a:solidFill>
                <a:latin typeface="宋体" panose="02010600030101010101" pitchFamily="2" charset="-122"/>
              </a:rPr>
              <a:t>/</a:t>
            </a:r>
            <a:endParaRPr lang="en-US" altLang="zh-CN" sz="200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os_tcb *OSTCBNext;   /*</a:t>
            </a:r>
            <a:r>
              <a:rPr lang="zh-CN" altLang="en-US" sz="2000" smtClean="0">
                <a:solidFill>
                  <a:srgbClr val="000000"/>
                </a:solidFill>
                <a:latin typeface="宋体" panose="02010600030101010101" pitchFamily="2" charset="-122"/>
              </a:rPr>
              <a:t>任务控制块的双重链接</a:t>
            </a:r>
            <a:r>
              <a:rPr lang="zh-CN" altLang="en-US" sz="2000" smtClean="0">
                <a:solidFill>
                  <a:srgbClr val="000000"/>
                </a:solidFill>
                <a:latin typeface="Courier New" panose="02070309020205020404" pitchFamily="49" charset="0"/>
              </a:rPr>
              <a:t>指针</a:t>
            </a:r>
            <a:r>
              <a:rPr lang="zh-CN" altLang="en-US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US" altLang="zh-CN" sz="2000" smtClean="0">
              <a:solidFill>
                <a:srgbClr val="000000"/>
              </a:solidFill>
              <a:latin typeface="Courier" charset="0"/>
            </a:endParaRPr>
          </a:p>
          <a:p>
            <a:pPr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os_tcb *OSTCBPrev;   /*</a:t>
            </a:r>
            <a:r>
              <a:rPr lang="zh-CN" altLang="en-US" sz="2000" smtClean="0">
                <a:solidFill>
                  <a:srgbClr val="000000"/>
                </a:solidFill>
                <a:latin typeface="宋体" panose="02010600030101010101" pitchFamily="2" charset="-122"/>
              </a:rPr>
              <a:t>任务控制块的双重链接</a:t>
            </a:r>
            <a:r>
              <a:rPr lang="zh-CN" altLang="en-US" sz="2000" smtClean="0">
                <a:solidFill>
                  <a:srgbClr val="000000"/>
                </a:solidFill>
                <a:latin typeface="Courier New" panose="02070309020205020404" pitchFamily="49" charset="0"/>
              </a:rPr>
              <a:t>指针</a:t>
            </a:r>
            <a:r>
              <a:rPr lang="zh-CN" altLang="en-US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US" altLang="zh-CN" sz="2000" smtClean="0">
              <a:solidFill>
                <a:srgbClr val="000000"/>
              </a:solidFill>
              <a:latin typeface="Courier" charset="0"/>
            </a:endParaRPr>
          </a:p>
          <a:p>
            <a:pPr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OS_EVENT      *OSTCBEventPtr; /*</a:t>
            </a:r>
            <a:r>
              <a:rPr lang="zh-CN" altLang="en-US" sz="2000" smtClean="0">
                <a:solidFill>
                  <a:srgbClr val="000000"/>
                </a:solidFill>
                <a:latin typeface="宋体" panose="02010600030101010101" pitchFamily="2" charset="-122"/>
              </a:rPr>
              <a:t>事件控制块的指针*</a:t>
            </a:r>
            <a:r>
              <a:rPr lang="en-US" altLang="zh-CN" sz="2000" smtClean="0">
                <a:solidFill>
                  <a:srgbClr val="000000"/>
                </a:solidFill>
                <a:latin typeface="宋体" panose="02010600030101010101" pitchFamily="2" charset="-122"/>
              </a:rPr>
              <a:t>/</a:t>
            </a:r>
            <a:endParaRPr lang="en-US" altLang="zh-CN" sz="2000" smtClean="0">
              <a:solidFill>
                <a:srgbClr val="000000"/>
              </a:solidFill>
              <a:latin typeface="Courier" charset="0"/>
            </a:endParaRPr>
          </a:p>
          <a:p>
            <a:pPr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         *OSTCBMsg;    /*</a:t>
            </a:r>
            <a:r>
              <a:rPr lang="zh-CN" altLang="en-US" sz="2000" smtClean="0">
                <a:solidFill>
                  <a:srgbClr val="000000"/>
                </a:solidFill>
                <a:latin typeface="宋体" panose="02010600030101010101" pitchFamily="2" charset="-122"/>
              </a:rPr>
              <a:t>消息的指针</a:t>
            </a:r>
            <a:r>
              <a:rPr lang="zh-CN" altLang="en-US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INT16U         OSTCBDly;    /*</a:t>
            </a:r>
            <a:r>
              <a:rPr lang="zh-CN" altLang="en-US" sz="2000" smtClean="0">
                <a:solidFill>
                  <a:srgbClr val="000000"/>
                </a:solidFill>
                <a:latin typeface="宋体" panose="02010600030101010101" pitchFamily="2" charset="-122"/>
              </a:rPr>
              <a:t>任务延时</a:t>
            </a:r>
            <a:r>
              <a:rPr lang="zh-CN" altLang="en-US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US" altLang="zh-CN" sz="2000" smtClean="0">
              <a:solidFill>
                <a:srgbClr val="000000"/>
              </a:solidFill>
              <a:latin typeface="Courier" charset="0"/>
            </a:endParaRPr>
          </a:p>
          <a:p>
            <a:pPr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INT8U          OSTCBStat;   /*</a:t>
            </a:r>
            <a:r>
              <a:rPr lang="zh-CN" altLang="en-US" sz="2000" smtClean="0">
                <a:solidFill>
                  <a:srgbClr val="000000"/>
                </a:solidFill>
                <a:latin typeface="宋体" panose="02010600030101010101" pitchFamily="2" charset="-122"/>
              </a:rPr>
              <a:t>任务的状态字*</a:t>
            </a:r>
            <a:r>
              <a:rPr lang="en-US" altLang="zh-CN" sz="2000" smtClean="0">
                <a:solidFill>
                  <a:srgbClr val="000000"/>
                </a:solidFill>
                <a:latin typeface="宋体" panose="02010600030101010101" pitchFamily="2" charset="-122"/>
              </a:rPr>
              <a:t>/</a:t>
            </a:r>
            <a:endParaRPr lang="en-US" altLang="zh-CN" sz="2000" smtClean="0">
              <a:solidFill>
                <a:srgbClr val="000000"/>
              </a:solidFill>
              <a:latin typeface="Courier" charset="0"/>
            </a:endParaRPr>
          </a:p>
          <a:p>
            <a:pPr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INT8U          OSTCBPrio;   /*</a:t>
            </a:r>
            <a:r>
              <a:rPr lang="zh-CN" altLang="en-US" sz="2000" smtClean="0">
                <a:solidFill>
                  <a:srgbClr val="FF0000"/>
                </a:solidFill>
                <a:latin typeface="宋体" panose="02010600030101010101" pitchFamily="2" charset="-122"/>
              </a:rPr>
              <a:t>任务优先级*</a:t>
            </a:r>
            <a:r>
              <a:rPr lang="en-US" altLang="zh-CN" sz="2000" smtClean="0">
                <a:solidFill>
                  <a:srgbClr val="FF0000"/>
                </a:solidFill>
                <a:latin typeface="宋体" panose="02010600030101010101" pitchFamily="2" charset="-122"/>
              </a:rPr>
              <a:t>/</a:t>
            </a:r>
            <a:endParaRPr lang="en-US" altLang="zh-CN" sz="2000" smtClean="0">
              <a:solidFill>
                <a:srgbClr val="FF0000"/>
              </a:solidFill>
              <a:latin typeface="Courier" charset="0"/>
            </a:endParaRPr>
          </a:p>
          <a:p>
            <a:pPr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INT8U          OSTCBX;      /*</a:t>
            </a:r>
            <a:r>
              <a:rPr lang="zh-CN" altLang="en-US" sz="2000" smtClean="0">
                <a:solidFill>
                  <a:srgbClr val="000000"/>
                </a:solidFill>
                <a:latin typeface="宋体" panose="02010600030101010101" pitchFamily="2" charset="-122"/>
              </a:rPr>
              <a:t>用于加速进入就绪态的过程</a:t>
            </a:r>
            <a:r>
              <a:rPr lang="zh-CN" altLang="en-US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endParaRPr lang="en-US" altLang="zh-CN" sz="2000" smtClean="0">
              <a:solidFill>
                <a:srgbClr val="000000"/>
              </a:solidFill>
              <a:latin typeface="Courier" charset="0"/>
            </a:endParaRPr>
          </a:p>
          <a:p>
            <a:pPr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INT8U          OSTCBY;      /*</a:t>
            </a:r>
            <a:r>
              <a:rPr lang="zh-CN" altLang="en-US" sz="2000" smtClean="0">
                <a:solidFill>
                  <a:srgbClr val="000000"/>
                </a:solidFill>
                <a:latin typeface="宋体" panose="02010600030101010101" pitchFamily="2" charset="-122"/>
              </a:rPr>
              <a:t>用于加速进入就绪态的过程</a:t>
            </a:r>
            <a:r>
              <a:rPr lang="zh-CN" altLang="en-US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endParaRPr lang="en-US" altLang="zh-CN" sz="2000" smtClean="0">
              <a:solidFill>
                <a:srgbClr val="000000"/>
              </a:solidFill>
              <a:latin typeface="Courier" charset="0"/>
            </a:endParaRPr>
          </a:p>
          <a:p>
            <a:pPr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INT8U          OSTCBBitX;   /*</a:t>
            </a:r>
            <a:r>
              <a:rPr lang="zh-CN" altLang="en-US" sz="2000" smtClean="0">
                <a:solidFill>
                  <a:srgbClr val="000000"/>
                </a:solidFill>
                <a:latin typeface="宋体" panose="02010600030101010101" pitchFamily="2" charset="-122"/>
              </a:rPr>
              <a:t>用于加速进入就绪态的过程</a:t>
            </a:r>
            <a:r>
              <a:rPr lang="zh-CN" altLang="en-US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endParaRPr lang="en-US" altLang="zh-CN" sz="2000" smtClean="0">
              <a:solidFill>
                <a:srgbClr val="000000"/>
              </a:solidFill>
              <a:latin typeface="Courier" charset="0"/>
            </a:endParaRPr>
          </a:p>
          <a:p>
            <a:pPr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INT8U          OSTCBBitY;</a:t>
            </a:r>
            <a:r>
              <a:rPr lang="en-US" altLang="zh-CN" sz="2000" smtClean="0">
                <a:solidFill>
                  <a:srgbClr val="000000"/>
                </a:solidFill>
              </a:rPr>
              <a:t> </a:t>
            </a:r>
            <a:r>
              <a:rPr lang="en-US" altLang="zh-CN" sz="2000" smtClean="0">
                <a:solidFill>
                  <a:srgbClr val="000000"/>
                </a:solidFill>
                <a:latin typeface="Courier" charset="0"/>
              </a:rPr>
              <a:t>   </a:t>
            </a: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lang="zh-CN" altLang="en-US" sz="2000" smtClean="0">
                <a:solidFill>
                  <a:srgbClr val="000000"/>
                </a:solidFill>
                <a:latin typeface="宋体" panose="02010600030101010101" pitchFamily="2" charset="-122"/>
              </a:rPr>
              <a:t>用于加速进入就绪态的过程</a:t>
            </a:r>
            <a:r>
              <a:rPr lang="zh-CN" altLang="en-US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0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3718563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进程的描述与表达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linux0.11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任务控制块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结构的主要成员</a:t>
            </a:r>
            <a:endParaRPr lang="zh-CN" altLang="en-US" dirty="0" smtClean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228600" y="1066800"/>
            <a:ext cx="7921625" cy="4525963"/>
          </a:xfrm>
        </p:spPr>
        <p:txBody>
          <a:bodyPr/>
          <a:lstStyle/>
          <a:p>
            <a:endParaRPr lang="zh-CN" altLang="en-US" sz="2000" dirty="0" smtClean="0"/>
          </a:p>
        </p:txBody>
      </p:sp>
      <p:pic>
        <p:nvPicPr>
          <p:cNvPr id="16388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42540" r="18854" b="20114"/>
          <a:stretch>
            <a:fillRect/>
          </a:stretch>
        </p:blipFill>
        <p:spPr bwMode="auto">
          <a:xfrm>
            <a:off x="34925" y="1416050"/>
            <a:ext cx="52228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5" t="20990" r="19531" b="7430"/>
          <a:stretch>
            <a:fillRect/>
          </a:stretch>
        </p:blipFill>
        <p:spPr bwMode="auto">
          <a:xfrm>
            <a:off x="4054475" y="2590800"/>
            <a:ext cx="5089525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矩形 5"/>
          <p:cNvSpPr>
            <a:spLocks noChangeArrowheads="1"/>
          </p:cNvSpPr>
          <p:nvPr/>
        </p:nvSpPr>
        <p:spPr bwMode="auto">
          <a:xfrm>
            <a:off x="228600" y="1524000"/>
            <a:ext cx="5410200" cy="228600"/>
          </a:xfrm>
          <a:prstGeom prst="rect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16391" name="矩形 6"/>
          <p:cNvSpPr>
            <a:spLocks noChangeArrowheads="1"/>
          </p:cNvSpPr>
          <p:nvPr/>
        </p:nvSpPr>
        <p:spPr bwMode="auto">
          <a:xfrm>
            <a:off x="257175" y="2498725"/>
            <a:ext cx="3629025" cy="930275"/>
          </a:xfrm>
          <a:prstGeom prst="rect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16392" name="矩形 7"/>
          <p:cNvSpPr>
            <a:spLocks noChangeArrowheads="1"/>
          </p:cNvSpPr>
          <p:nvPr/>
        </p:nvSpPr>
        <p:spPr bwMode="auto">
          <a:xfrm>
            <a:off x="4056063" y="5562600"/>
            <a:ext cx="5011737" cy="838200"/>
          </a:xfrm>
          <a:prstGeom prst="rect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16393" name="矩形 9"/>
          <p:cNvSpPr>
            <a:spLocks noChangeArrowheads="1"/>
          </p:cNvSpPr>
          <p:nvPr/>
        </p:nvSpPr>
        <p:spPr bwMode="auto">
          <a:xfrm>
            <a:off x="4054475" y="6400800"/>
            <a:ext cx="5013325" cy="465138"/>
          </a:xfrm>
          <a:prstGeom prst="rect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7175" y="5192881"/>
            <a:ext cx="34273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进程独立的地址空间，其拥有的资源和数据怎样与其他进程共享？进程切换时切的内容？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03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3.4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进程操作</a:t>
            </a:r>
          </a:p>
        </p:txBody>
      </p:sp>
      <p:sp>
        <p:nvSpPr>
          <p:cNvPr id="193586" name="Rectangle 50"/>
          <p:cNvSpPr>
            <a:spLocks noChangeArrowheads="1"/>
          </p:cNvSpPr>
          <p:nvPr/>
        </p:nvSpPr>
        <p:spPr bwMode="auto">
          <a:xfrm>
            <a:off x="849313" y="1290638"/>
            <a:ext cx="7664450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Char char="n"/>
            </a:pPr>
            <a:r>
              <a:rPr lang="zh-CN" altLang="en-US" sz="2000" b="1">
                <a:ea typeface="宋体" pitchFamily="2" charset="-122"/>
              </a:rPr>
              <a:t> 进程操作的职责是对进程生命周期中的状态变迁实施有效的管理</a:t>
            </a:r>
          </a:p>
          <a:p>
            <a:r>
              <a:rPr lang="zh-CN" altLang="en-US" sz="2000" b="1">
                <a:ea typeface="宋体" pitchFamily="2" charset="-122"/>
              </a:rPr>
              <a:t> 进程操作的主要功能包括：</a:t>
            </a:r>
          </a:p>
          <a:p>
            <a:pPr lvl="1"/>
            <a:r>
              <a:rPr lang="zh-CN" altLang="en-US" sz="2000" b="1">
                <a:solidFill>
                  <a:srgbClr val="000099"/>
                </a:solidFill>
                <a:ea typeface="宋体" pitchFamily="2" charset="-122"/>
              </a:rPr>
              <a:t>进程的创建</a:t>
            </a:r>
          </a:p>
          <a:p>
            <a:pPr lvl="1"/>
            <a:r>
              <a:rPr lang="zh-CN" altLang="en-US" sz="2000" b="1">
                <a:solidFill>
                  <a:srgbClr val="000099"/>
                </a:solidFill>
                <a:ea typeface="宋体" pitchFamily="2" charset="-122"/>
              </a:rPr>
              <a:t>进程的撤销</a:t>
            </a:r>
          </a:p>
          <a:p>
            <a:pPr lvl="1"/>
            <a:r>
              <a:rPr lang="zh-CN" altLang="en-US" sz="2000" b="1">
                <a:solidFill>
                  <a:srgbClr val="000099"/>
                </a:solidFill>
                <a:ea typeface="宋体" pitchFamily="2" charset="-122"/>
              </a:rPr>
              <a:t>进程的阻塞</a:t>
            </a:r>
          </a:p>
          <a:p>
            <a:pPr lvl="1"/>
            <a:r>
              <a:rPr lang="zh-CN" altLang="en-US" sz="2000" b="1">
                <a:solidFill>
                  <a:srgbClr val="000099"/>
                </a:solidFill>
                <a:ea typeface="宋体" pitchFamily="2" charset="-122"/>
              </a:rPr>
              <a:t>进程的唤醒</a:t>
            </a:r>
          </a:p>
          <a:p>
            <a:r>
              <a:rPr lang="zh-CN" altLang="en-US" sz="2000" b="1">
                <a:ea typeface="宋体" pitchFamily="2" charset="-122"/>
              </a:rPr>
              <a:t> 进程挂起等属于进程调度的事情</a:t>
            </a:r>
          </a:p>
          <a:p>
            <a:r>
              <a:rPr lang="zh-CN" altLang="en-US" sz="2000" b="1">
                <a:ea typeface="宋体" pitchFamily="2" charset="-122"/>
              </a:rPr>
              <a:t> 进程操作功能是由操作系统的内核来实现的</a:t>
            </a:r>
          </a:p>
          <a:p>
            <a:r>
              <a:rPr lang="zh-CN" altLang="en-US" sz="2000" b="1">
                <a:ea typeface="宋体" pitchFamily="2" charset="-122"/>
              </a:rPr>
              <a:t> 进程操作功能是通过执行各种</a:t>
            </a:r>
            <a:r>
              <a:rPr lang="zh-CN" altLang="en-US" sz="2000" b="1">
                <a:solidFill>
                  <a:srgbClr val="FF0000"/>
                </a:solidFill>
                <a:ea typeface="宋体" pitchFamily="2" charset="-122"/>
              </a:rPr>
              <a:t>原语</a:t>
            </a:r>
            <a:r>
              <a:rPr lang="zh-CN" altLang="en-US" sz="2000" b="1">
                <a:ea typeface="宋体" pitchFamily="2" charset="-122"/>
              </a:rPr>
              <a:t>来实现的</a:t>
            </a:r>
          </a:p>
          <a:p>
            <a:r>
              <a:rPr lang="zh-CN" altLang="en-US" sz="2000" b="1">
                <a:ea typeface="宋体" pitchFamily="2" charset="-122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ea typeface="宋体" pitchFamily="2" charset="-122"/>
              </a:rPr>
              <a:t>原语</a:t>
            </a:r>
            <a:r>
              <a:rPr lang="zh-CN" altLang="en-US" sz="2000" b="1">
                <a:ea typeface="宋体" pitchFamily="2" charset="-122"/>
              </a:rPr>
              <a:t>是由若干条机器指令构成的，用于完成某一特定功能的一段</a:t>
            </a:r>
            <a:br>
              <a:rPr lang="zh-CN" altLang="en-US" sz="2000" b="1">
                <a:ea typeface="宋体" pitchFamily="2" charset="-122"/>
              </a:rPr>
            </a:br>
            <a:r>
              <a:rPr lang="zh-CN" altLang="en-US" sz="2000" b="1">
                <a:ea typeface="宋体" pitchFamily="2" charset="-122"/>
              </a:rPr>
              <a:t>    程序</a:t>
            </a:r>
          </a:p>
          <a:p>
            <a:r>
              <a:rPr lang="zh-CN" altLang="en-US" sz="2000" b="1">
                <a:ea typeface="宋体" pitchFamily="2" charset="-122"/>
              </a:rPr>
              <a:t> 原语在执行期间不可分割，所以原语操作具有</a:t>
            </a:r>
            <a:r>
              <a:rPr lang="zh-CN" altLang="en-US" sz="2000" b="1">
                <a:solidFill>
                  <a:srgbClr val="FF0000"/>
                </a:solidFill>
                <a:ea typeface="宋体" pitchFamily="2" charset="-122"/>
              </a:rPr>
              <a:t>原子性</a:t>
            </a:r>
            <a:endParaRPr lang="en-US" altLang="zh-CN" sz="2000" b="1">
              <a:solidFill>
                <a:srgbClr val="FF0000"/>
              </a:solidFill>
              <a:ea typeface="宋体" pitchFamily="2" charset="-122"/>
            </a:endParaRPr>
          </a:p>
          <a:p>
            <a:endParaRPr lang="zh-CN" altLang="en-US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2772" name="Rectangle 51"/>
          <p:cNvSpPr>
            <a:spLocks noChangeArrowheads="1"/>
          </p:cNvSpPr>
          <p:nvPr/>
        </p:nvSpPr>
        <p:spPr bwMode="auto">
          <a:xfrm>
            <a:off x="676275" y="1190625"/>
            <a:ext cx="7981950" cy="52339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86" grpId="0" build="p" autoUpdateAnimBg="0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3.4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进程操作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3.4.1 </a:t>
            </a:r>
            <a:r>
              <a:rPr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进程创建</a:t>
            </a:r>
            <a:r>
              <a:rPr lang="zh-CN" altLang="en-US" sz="1800" b="1">
                <a:ea typeface="黑体" pitchFamily="2" charset="-122"/>
              </a:rPr>
              <a:t> </a:t>
            </a:r>
          </a:p>
          <a:p>
            <a:pPr lvl="1"/>
            <a:r>
              <a:rPr lang="zh-CN" altLang="en-US" sz="2000" b="1">
                <a:ea typeface="宋体" pitchFamily="2" charset="-122"/>
              </a:rPr>
              <a:t>进程创建是由创建原语实现的</a:t>
            </a:r>
          </a:p>
          <a:p>
            <a:pPr lvl="1"/>
            <a:r>
              <a:rPr lang="zh-CN" altLang="en-US" sz="2000" b="1">
                <a:ea typeface="宋体" pitchFamily="2" charset="-122"/>
              </a:rPr>
              <a:t>当需要进程时，就可以建立一个新进程</a:t>
            </a:r>
          </a:p>
          <a:p>
            <a:pPr lvl="1"/>
            <a:r>
              <a:rPr lang="zh-CN" altLang="en-US" sz="2000" b="1">
                <a:ea typeface="宋体" pitchFamily="2" charset="-122"/>
              </a:rPr>
              <a:t>被创建的进程称为</a:t>
            </a: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子进程</a:t>
            </a:r>
            <a:r>
              <a:rPr lang="zh-CN" altLang="en-US" sz="2000" b="1">
                <a:ea typeface="宋体" pitchFamily="2" charset="-122"/>
              </a:rPr>
              <a:t>，建立进程的进程称为</a:t>
            </a: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父进程</a:t>
            </a:r>
            <a:endParaRPr lang="zh-CN" altLang="en-US" sz="2000" b="1">
              <a:ea typeface="宋体" pitchFamily="2" charset="-122"/>
            </a:endParaRPr>
          </a:p>
          <a:p>
            <a:pPr lvl="1"/>
            <a:r>
              <a:rPr lang="zh-CN" altLang="en-US" sz="2000" b="1">
                <a:ea typeface="宋体" pitchFamily="2" charset="-122"/>
              </a:rPr>
              <a:t>创建原语的主要功能是为被创建进程形成一个</a:t>
            </a:r>
            <a:r>
              <a:rPr lang="en-US" altLang="zh-CN" sz="2000" b="1">
                <a:ea typeface="宋体" pitchFamily="2" charset="-122"/>
              </a:rPr>
              <a:t>PCB</a:t>
            </a:r>
            <a:r>
              <a:rPr lang="zh-CN" altLang="en-US" sz="2000" b="1">
                <a:ea typeface="宋体" pitchFamily="2" charset="-122"/>
              </a:rPr>
              <a:t>，并</a:t>
            </a:r>
            <a:br>
              <a:rPr lang="zh-CN" altLang="en-US" sz="2000" b="1">
                <a:ea typeface="宋体" pitchFamily="2" charset="-122"/>
              </a:rPr>
            </a:br>
            <a:r>
              <a:rPr lang="zh-CN" altLang="en-US" sz="2000" b="1">
                <a:ea typeface="宋体" pitchFamily="2" charset="-122"/>
              </a:rPr>
              <a:t>填入相应的初始值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316038" y="3843338"/>
            <a:ext cx="6764337" cy="248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r>
              <a:rPr lang="zh-CN" altLang="en-US" sz="2000" b="1">
                <a:ea typeface="宋体" pitchFamily="2" charset="-122"/>
              </a:rPr>
              <a:t>进程创建主要操作过程：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1</a:t>
            </a:r>
            <a:r>
              <a:rPr lang="zh-CN" altLang="en-US" sz="2000" b="1">
                <a:ea typeface="宋体" pitchFamily="2" charset="-122"/>
              </a:rPr>
              <a:t>）先向系统申请一个空闲</a:t>
            </a:r>
            <a:r>
              <a:rPr lang="en-US" altLang="zh-CN" sz="2000" b="1">
                <a:ea typeface="宋体" pitchFamily="2" charset="-122"/>
              </a:rPr>
              <a:t>PCB</a:t>
            </a:r>
            <a:r>
              <a:rPr lang="zh-CN" altLang="en-US" sz="2000" b="1">
                <a:ea typeface="宋体" pitchFamily="2" charset="-122"/>
              </a:rPr>
              <a:t>结构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2</a:t>
            </a:r>
            <a:r>
              <a:rPr lang="zh-CN" altLang="en-US" sz="2000" b="1">
                <a:ea typeface="宋体" pitchFamily="2" charset="-122"/>
              </a:rPr>
              <a:t>）再根据父进程所提供的参数将子进程的</a:t>
            </a:r>
            <a:r>
              <a:rPr lang="en-US" altLang="zh-CN" sz="2000" b="1">
                <a:ea typeface="宋体" pitchFamily="2" charset="-122"/>
              </a:rPr>
              <a:t>PCB</a:t>
            </a:r>
            <a:r>
              <a:rPr lang="zh-CN" altLang="en-US" sz="2000" b="1">
                <a:ea typeface="宋体" pitchFamily="2" charset="-122"/>
              </a:rPr>
              <a:t>初始化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3</a:t>
            </a:r>
            <a:r>
              <a:rPr lang="zh-CN" altLang="en-US" sz="2000" b="1">
                <a:ea typeface="宋体" pitchFamily="2" charset="-122"/>
              </a:rPr>
              <a:t>）将此</a:t>
            </a:r>
            <a:r>
              <a:rPr lang="en-US" altLang="zh-CN" sz="2000" b="1">
                <a:ea typeface="宋体" pitchFamily="2" charset="-122"/>
              </a:rPr>
              <a:t>PCB</a:t>
            </a:r>
            <a:r>
              <a:rPr lang="zh-CN" altLang="en-US" sz="2000" b="1">
                <a:ea typeface="宋体" pitchFamily="2" charset="-122"/>
              </a:rPr>
              <a:t>插入就绪队列（</a:t>
            </a: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或就绪挂起</a:t>
            </a:r>
            <a:r>
              <a:rPr lang="en-US" altLang="zh-CN" sz="2000" b="1">
                <a:solidFill>
                  <a:srgbClr val="CC0000"/>
                </a:solidFill>
                <a:ea typeface="宋体" pitchFamily="2" charset="-122"/>
              </a:rPr>
              <a:t>/</a:t>
            </a: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创建队列</a:t>
            </a:r>
            <a:r>
              <a:rPr lang="zh-CN" altLang="en-US" sz="2000" b="1">
                <a:ea typeface="宋体" pitchFamily="2" charset="-122"/>
              </a:rPr>
              <a:t>）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4</a:t>
            </a:r>
            <a:r>
              <a:rPr lang="zh-CN" altLang="en-US" sz="2000" b="1">
                <a:ea typeface="宋体" pitchFamily="2" charset="-122"/>
              </a:rPr>
              <a:t>）最后返回一个进程的标识号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454400" y="6053138"/>
            <a:ext cx="3990975" cy="565150"/>
          </a:xfrm>
          <a:prstGeom prst="rect">
            <a:avLst/>
          </a:prstGeom>
          <a:solidFill>
            <a:srgbClr val="99CCFF">
              <a:alpha val="3686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典型进程创建系统调用</a:t>
            </a:r>
            <a:r>
              <a:rPr kumimoji="0" lang="en-US" altLang="zh-CN" sz="2000" b="1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fork()</a:t>
            </a:r>
            <a:endParaRPr kumimoji="0" lang="zh-CN" altLang="en-US" sz="2000" b="1">
              <a:solidFill>
                <a:srgbClr val="CC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3.4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进程操作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3.4.2 </a:t>
            </a:r>
            <a:r>
              <a:rPr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进程撤销</a:t>
            </a:r>
          </a:p>
          <a:p>
            <a:pPr lvl="1"/>
            <a:r>
              <a:rPr lang="zh-CN" altLang="en-US" sz="2000" b="1">
                <a:ea typeface="宋体" pitchFamily="2" charset="-122"/>
              </a:rPr>
              <a:t>进程撤销是由撤销原语实现的</a:t>
            </a:r>
          </a:p>
          <a:p>
            <a:pPr lvl="1"/>
            <a:r>
              <a:rPr lang="zh-CN" altLang="en-US" sz="2000" b="1">
                <a:ea typeface="宋体" pitchFamily="2" charset="-122"/>
              </a:rPr>
              <a:t>一个进程在完成其任务后，应予以撤销，以便及时释放</a:t>
            </a:r>
            <a:br>
              <a:rPr lang="zh-CN" altLang="en-US" sz="2000" b="1">
                <a:ea typeface="宋体" pitchFamily="2" charset="-122"/>
              </a:rPr>
            </a:br>
            <a:r>
              <a:rPr lang="zh-CN" altLang="en-US" sz="2000" b="1">
                <a:ea typeface="宋体" pitchFamily="2" charset="-122"/>
              </a:rPr>
              <a:t>其所占用的各类资源</a:t>
            </a:r>
          </a:p>
          <a:p>
            <a:pPr lvl="1"/>
            <a:r>
              <a:rPr lang="zh-CN" altLang="en-US" sz="2000" b="1">
                <a:ea typeface="宋体" pitchFamily="2" charset="-122"/>
              </a:rPr>
              <a:t>撤销操作可采用两种撤销策略：</a:t>
            </a:r>
          </a:p>
          <a:p>
            <a:pPr lvl="2">
              <a:buFont typeface="Wingdings" pitchFamily="2" charset="2"/>
              <a:buChar char="Ø"/>
            </a:pPr>
            <a:r>
              <a:rPr lang="zh-CN" altLang="en-US" sz="2000" b="1">
                <a:ea typeface="宋体" pitchFamily="2" charset="-122"/>
              </a:rPr>
              <a:t>一种策略是只撤销一个具有指定标识符的进程</a:t>
            </a:r>
          </a:p>
          <a:p>
            <a:pPr lvl="2">
              <a:buFont typeface="Wingdings" pitchFamily="2" charset="2"/>
              <a:buChar char="Ø"/>
            </a:pPr>
            <a:r>
              <a:rPr lang="zh-CN" altLang="en-US" sz="2000" b="1">
                <a:ea typeface="宋体" pitchFamily="2" charset="-122"/>
              </a:rPr>
              <a:t>另一种策略是撤销指定进程及其子孙进程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27479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3.4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进程操作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3.4.2 </a:t>
            </a:r>
            <a:r>
              <a:rPr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进程撤销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173163" y="1628775"/>
            <a:ext cx="7064375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28650" indent="-6286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r>
              <a:rPr lang="zh-CN" altLang="en-US" sz="2400" b="1">
                <a:ea typeface="宋体" pitchFamily="2" charset="-122"/>
              </a:rPr>
              <a:t>进程撤销的主要操作过程：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1</a:t>
            </a:r>
            <a:r>
              <a:rPr lang="zh-CN" altLang="en-US" sz="2000" b="1">
                <a:ea typeface="宋体" pitchFamily="2" charset="-122"/>
              </a:rPr>
              <a:t>）先从</a:t>
            </a:r>
            <a:r>
              <a:rPr lang="en-US" altLang="zh-CN" sz="2000" b="1">
                <a:ea typeface="宋体" pitchFamily="2" charset="-122"/>
              </a:rPr>
              <a:t>PCB</a:t>
            </a:r>
            <a:r>
              <a:rPr lang="zh-CN" altLang="en-US" sz="2000" b="1">
                <a:ea typeface="宋体" pitchFamily="2" charset="-122"/>
              </a:rPr>
              <a:t>集合中找到被撤销进程的</a:t>
            </a:r>
            <a:r>
              <a:rPr lang="en-US" altLang="zh-CN" sz="2000" b="1">
                <a:ea typeface="宋体" pitchFamily="2" charset="-122"/>
              </a:rPr>
              <a:t>PCB</a:t>
            </a:r>
            <a:endParaRPr lang="zh-CN" altLang="en-US" sz="2000" b="1">
              <a:ea typeface="宋体" pitchFamily="2" charset="-122"/>
            </a:endParaRP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2</a:t>
            </a:r>
            <a:r>
              <a:rPr lang="zh-CN" altLang="en-US" sz="2000" b="1">
                <a:ea typeface="宋体" pitchFamily="2" charset="-122"/>
              </a:rPr>
              <a:t>）若被撤销进程正处于运行状态，则应立即停止该进程</a:t>
            </a:r>
            <a:br>
              <a:rPr lang="zh-CN" altLang="en-US" sz="2000" b="1">
                <a:ea typeface="宋体" pitchFamily="2" charset="-122"/>
              </a:rPr>
            </a:br>
            <a:r>
              <a:rPr lang="zh-CN" altLang="en-US" sz="2000" b="1">
                <a:ea typeface="宋体" pitchFamily="2" charset="-122"/>
              </a:rPr>
              <a:t>的执行，设置调度标志，以便进程撤销后将处理机分</a:t>
            </a:r>
            <a:br>
              <a:rPr lang="zh-CN" altLang="en-US" sz="2000" b="1">
                <a:ea typeface="宋体" pitchFamily="2" charset="-122"/>
              </a:rPr>
            </a:br>
            <a:r>
              <a:rPr lang="zh-CN" altLang="en-US" sz="2000" b="1">
                <a:ea typeface="宋体" pitchFamily="2" charset="-122"/>
              </a:rPr>
              <a:t>给其他进程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3</a:t>
            </a:r>
            <a:r>
              <a:rPr lang="zh-CN" altLang="en-US" sz="2000" b="1">
                <a:ea typeface="宋体" pitchFamily="2" charset="-122"/>
              </a:rPr>
              <a:t>）对后一种撤销策略，若被撤销进程有子孙进程，还应</a:t>
            </a:r>
            <a:br>
              <a:rPr lang="zh-CN" altLang="en-US" sz="2000" b="1">
                <a:ea typeface="宋体" pitchFamily="2" charset="-122"/>
              </a:rPr>
            </a:br>
            <a:r>
              <a:rPr lang="zh-CN" altLang="en-US" sz="2000" b="1">
                <a:ea typeface="宋体" pitchFamily="2" charset="-122"/>
              </a:rPr>
              <a:t>将该进程的子孙进程予以撤销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4</a:t>
            </a:r>
            <a:r>
              <a:rPr lang="zh-CN" altLang="en-US" sz="2000" b="1">
                <a:ea typeface="宋体" pitchFamily="2" charset="-122"/>
              </a:rPr>
              <a:t>）对于被撤销进程所占有的资源，或者归还给父进程，</a:t>
            </a:r>
            <a:br>
              <a:rPr lang="zh-CN" altLang="en-US" sz="2000" b="1">
                <a:ea typeface="宋体" pitchFamily="2" charset="-122"/>
              </a:rPr>
            </a:br>
            <a:r>
              <a:rPr lang="zh-CN" altLang="en-US" sz="2000" b="1">
                <a:ea typeface="宋体" pitchFamily="2" charset="-122"/>
              </a:rPr>
              <a:t>或者归还给系统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5</a:t>
            </a:r>
            <a:r>
              <a:rPr lang="zh-CN" altLang="en-US" sz="2000" b="1">
                <a:ea typeface="宋体" pitchFamily="2" charset="-122"/>
              </a:rPr>
              <a:t>）最后撤销它的</a:t>
            </a:r>
            <a:r>
              <a:rPr lang="en-US" altLang="zh-CN" sz="2000" b="1">
                <a:ea typeface="宋体" pitchFamily="2" charset="-122"/>
              </a:rPr>
              <a:t>PCB</a:t>
            </a: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3454400" y="6053138"/>
            <a:ext cx="3990975" cy="565150"/>
          </a:xfrm>
          <a:prstGeom prst="rect">
            <a:avLst/>
          </a:prstGeom>
          <a:solidFill>
            <a:srgbClr val="99CCFF">
              <a:alpha val="3686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典型进程撤销系统调用</a:t>
            </a:r>
            <a:r>
              <a:rPr kumimoji="0" lang="en-US" altLang="zh-CN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exit()</a:t>
            </a:r>
            <a:endParaRPr kumimoji="0" lang="zh-CN" altLang="en-US" sz="2000" b="1" dirty="0">
              <a:solidFill>
                <a:srgbClr val="CC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3.4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进程操作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3.4.3 </a:t>
            </a:r>
            <a:r>
              <a:rPr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进程阻塞与唤醒</a:t>
            </a:r>
            <a:r>
              <a:rPr lang="zh-CN" altLang="en-US" sz="1800">
                <a:ea typeface="黑体" pitchFamily="2" charset="-122"/>
              </a:rPr>
              <a:t> 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173163" y="1628775"/>
            <a:ext cx="7064375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28650" indent="-6286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r>
              <a:rPr lang="zh-CN" altLang="en-US" sz="2000" b="1">
                <a:ea typeface="宋体" pitchFamily="2" charset="-122"/>
              </a:rPr>
              <a:t>阻塞原语的作用是将进程由执行状态转为阻塞状态</a:t>
            </a:r>
          </a:p>
          <a:p>
            <a:r>
              <a:rPr lang="zh-CN" altLang="en-US" sz="2000" b="1">
                <a:ea typeface="宋体" pitchFamily="2" charset="-122"/>
              </a:rPr>
              <a:t>唤醒原语的作用则是将进程由阻塞状态变为就绪状态</a:t>
            </a:r>
          </a:p>
          <a:p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阻塞操作阻塞一个进程的过程：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1</a:t>
            </a:r>
            <a:r>
              <a:rPr lang="zh-CN" altLang="en-US" sz="2000" b="1">
                <a:ea typeface="宋体" pitchFamily="2" charset="-122"/>
              </a:rPr>
              <a:t>）由于该进程正处于执行状态，故应先中断处理机和保</a:t>
            </a:r>
            <a:br>
              <a:rPr lang="zh-CN" altLang="en-US" sz="2000" b="1">
                <a:ea typeface="宋体" pitchFamily="2" charset="-122"/>
              </a:rPr>
            </a:br>
            <a:r>
              <a:rPr lang="zh-CN" altLang="en-US" sz="2000" b="1">
                <a:ea typeface="宋体" pitchFamily="2" charset="-122"/>
              </a:rPr>
              <a:t> 存该进程的</a:t>
            </a:r>
            <a:r>
              <a:rPr lang="en-US" altLang="zh-CN" sz="2000" b="1">
                <a:ea typeface="宋体" pitchFamily="2" charset="-122"/>
              </a:rPr>
              <a:t>CPU</a:t>
            </a:r>
            <a:r>
              <a:rPr lang="zh-CN" altLang="en-US" sz="2000" b="1">
                <a:ea typeface="宋体" pitchFamily="2" charset="-122"/>
              </a:rPr>
              <a:t>现场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2</a:t>
            </a:r>
            <a:r>
              <a:rPr lang="zh-CN" altLang="en-US" sz="2000" b="1">
                <a:ea typeface="宋体" pitchFamily="2" charset="-122"/>
              </a:rPr>
              <a:t>）然后将该进程插入到等待该事件的队列中</a:t>
            </a:r>
          </a:p>
          <a:p>
            <a:pPr>
              <a:buFont typeface="Monotype Sorts" charset="2"/>
              <a:buNone/>
            </a:pPr>
            <a:r>
              <a:rPr lang="zh-CN" altLang="en-US" sz="2000" b="1">
                <a:ea typeface="宋体" pitchFamily="2" charset="-122"/>
              </a:rPr>
              <a:t>（</a:t>
            </a:r>
            <a:r>
              <a:rPr lang="en-US" altLang="zh-CN" sz="2000" b="1">
                <a:ea typeface="宋体" pitchFamily="2" charset="-122"/>
              </a:rPr>
              <a:t>3</a:t>
            </a:r>
            <a:r>
              <a:rPr lang="zh-CN" altLang="en-US" sz="2000" b="1">
                <a:ea typeface="宋体" pitchFamily="2" charset="-122"/>
              </a:rPr>
              <a:t>）再从就绪进程队列中选择一个进程投入运行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000" b="1">
                <a:ea typeface="宋体" pitchFamily="2" charset="-122"/>
              </a:rPr>
              <a:t>对处于阻塞状态的进程，当该进程期待的事件出现或</a:t>
            </a:r>
            <a:br>
              <a:rPr lang="zh-CN" altLang="en-US" sz="2000" b="1">
                <a:ea typeface="宋体" pitchFamily="2" charset="-122"/>
              </a:rPr>
            </a:br>
            <a:r>
              <a:rPr lang="zh-CN" altLang="en-US" sz="2000" b="1">
                <a:ea typeface="宋体" pitchFamily="2" charset="-122"/>
              </a:rPr>
              <a:t>完成时，由</a:t>
            </a:r>
            <a:r>
              <a:rPr lang="zh-CN" altLang="en-US" sz="2000" b="1">
                <a:solidFill>
                  <a:srgbClr val="CC0000"/>
                </a:solidFill>
                <a:ea typeface="宋体" pitchFamily="2" charset="-122"/>
              </a:rPr>
              <a:t>发现者进程调用唤醒原语</a:t>
            </a:r>
            <a:r>
              <a:rPr lang="zh-CN" altLang="en-US" sz="2000" b="1">
                <a:ea typeface="宋体" pitchFamily="2" charset="-122"/>
              </a:rPr>
              <a:t>将阻塞进程唤醒，使其进入就绪状态</a:t>
            </a:r>
          </a:p>
        </p:txBody>
      </p:sp>
      <p:sp>
        <p:nvSpPr>
          <p:cNvPr id="36870" name="AutoShape 6"/>
          <p:cNvSpPr>
            <a:spLocks noChangeArrowheads="1"/>
          </p:cNvSpPr>
          <p:nvPr/>
        </p:nvSpPr>
        <p:spPr bwMode="auto">
          <a:xfrm>
            <a:off x="387350" y="5670550"/>
            <a:ext cx="2728913" cy="871538"/>
          </a:xfrm>
          <a:prstGeom prst="cloudCallout">
            <a:avLst>
              <a:gd name="adj1" fmla="val -43773"/>
              <a:gd name="adj2" fmla="val 4981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CC0000"/>
                </a:solidFill>
                <a:latin typeface="Verdana" pitchFamily="34" charset="0"/>
                <a:ea typeface="宋体" pitchFamily="2" charset="-122"/>
              </a:rPr>
              <a:t>唤醒时机和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rgbClr val="CC0000"/>
                </a:solidFill>
                <a:latin typeface="Verdana" pitchFamily="34" charset="0"/>
                <a:ea typeface="宋体" pitchFamily="2" charset="-122"/>
              </a:rPr>
              <a:t>唤醒者？</a:t>
            </a: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3540125" y="5821363"/>
            <a:ext cx="5122863" cy="811212"/>
          </a:xfrm>
          <a:prstGeom prst="rect">
            <a:avLst/>
          </a:prstGeom>
          <a:solidFill>
            <a:srgbClr val="99CCFF">
              <a:alpha val="3686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典型进程阻塞系统调用</a:t>
            </a:r>
            <a:r>
              <a:rPr kumimoji="0" lang="en-US" altLang="zh-CN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sleep()</a:t>
            </a:r>
            <a:r>
              <a:rPr kumimoji="0"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kumimoji="0" lang="en-US" altLang="zh-CN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wait()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典型进程唤醒系统调用</a:t>
            </a:r>
            <a:r>
              <a:rPr kumimoji="0" lang="en-US" altLang="zh-CN" sz="2000" b="1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wakeup</a:t>
            </a:r>
            <a:r>
              <a:rPr kumimoji="0" lang="en-US" altLang="zh-CN" sz="2000" b="1" dirty="0" smtClean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()</a:t>
            </a:r>
            <a:endParaRPr kumimoji="0" lang="zh-CN" altLang="en-US" sz="2000" b="1" dirty="0">
              <a:solidFill>
                <a:srgbClr val="CC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63600"/>
            <a:ext cx="8229600" cy="576263"/>
          </a:xfrm>
        </p:spPr>
        <p:txBody>
          <a:bodyPr/>
          <a:lstStyle/>
          <a:p>
            <a:r>
              <a:rPr lang="zh-CN" altLang="en-US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</a:t>
            </a:r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程序是如何运行起来的？</a:t>
            </a:r>
          </a:p>
        </p:txBody>
      </p:sp>
      <p:sp>
        <p:nvSpPr>
          <p:cNvPr id="253956" name="AutoShape 4"/>
          <p:cNvSpPr>
            <a:spLocks noChangeArrowheads="1"/>
          </p:cNvSpPr>
          <p:nvPr/>
        </p:nvSpPr>
        <p:spPr bwMode="auto">
          <a:xfrm>
            <a:off x="2971800" y="3097213"/>
            <a:ext cx="381000" cy="76200"/>
          </a:xfrm>
          <a:prstGeom prst="rightArrow">
            <a:avLst>
              <a:gd name="adj1" fmla="val 50000"/>
              <a:gd name="adj2" fmla="val 1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grpSp>
        <p:nvGrpSpPr>
          <p:cNvPr id="253957" name="Group 5"/>
          <p:cNvGrpSpPr>
            <a:grpSpLocks/>
          </p:cNvGrpSpPr>
          <p:nvPr/>
        </p:nvGrpSpPr>
        <p:grpSpPr bwMode="auto">
          <a:xfrm>
            <a:off x="533400" y="1801813"/>
            <a:ext cx="2362200" cy="3368675"/>
            <a:chOff x="336" y="1450"/>
            <a:chExt cx="1488" cy="2122"/>
          </a:xfrm>
        </p:grpSpPr>
        <p:grpSp>
          <p:nvGrpSpPr>
            <p:cNvPr id="5143" name="Group 6"/>
            <p:cNvGrpSpPr>
              <a:grpSpLocks/>
            </p:cNvGrpSpPr>
            <p:nvPr/>
          </p:nvGrpSpPr>
          <p:grpSpPr bwMode="auto">
            <a:xfrm>
              <a:off x="336" y="1450"/>
              <a:ext cx="1488" cy="1778"/>
              <a:chOff x="336" y="1450"/>
              <a:chExt cx="1488" cy="1778"/>
            </a:xfrm>
          </p:grpSpPr>
          <p:sp>
            <p:nvSpPr>
              <p:cNvPr id="5145" name="Rectangle 7"/>
              <p:cNvSpPr>
                <a:spLocks noChangeArrowheads="1"/>
              </p:cNvSpPr>
              <p:nvPr/>
            </p:nvSpPr>
            <p:spPr bwMode="auto">
              <a:xfrm>
                <a:off x="336" y="1450"/>
                <a:ext cx="1488" cy="17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>
                  <a:latin typeface="Verdana" pitchFamily="34" charset="0"/>
                </a:endParaRPr>
              </a:p>
            </p:txBody>
          </p:sp>
          <p:sp>
            <p:nvSpPr>
              <p:cNvPr id="5146" name="Text Box 8"/>
              <p:cNvSpPr txBox="1">
                <a:spLocks noChangeArrowheads="1"/>
              </p:cNvSpPr>
              <p:nvPr/>
            </p:nvSpPr>
            <p:spPr bwMode="auto">
              <a:xfrm>
                <a:off x="384" y="1498"/>
                <a:ext cx="1440" cy="17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200">
                    <a:latin typeface="Tahoma" pitchFamily="34" charset="0"/>
                    <a:ea typeface="宋体" pitchFamily="2" charset="-122"/>
                  </a:rPr>
                  <a:t>int main(int argc, char* argv[])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200">
                    <a:latin typeface="Tahoma" pitchFamily="34" charset="0"/>
                    <a:ea typeface="宋体" pitchFamily="2" charset="-122"/>
                  </a:rPr>
                  <a:t>{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200">
                    <a:latin typeface="Tahoma" pitchFamily="34" charset="0"/>
                    <a:ea typeface="宋体" pitchFamily="2" charset="-122"/>
                  </a:rPr>
                  <a:t>     int  i , to, sum = 0;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200">
                    <a:latin typeface="Tahoma" pitchFamily="34" charset="0"/>
                    <a:ea typeface="宋体" pitchFamily="2" charset="-122"/>
                  </a:rPr>
                  <a:t>     to = atoi(argv[1]);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200">
                    <a:latin typeface="Tahoma" pitchFamily="34" charset="0"/>
                    <a:ea typeface="宋体" pitchFamily="2" charset="-122"/>
                  </a:rPr>
                  <a:t>     for(i=1; i&lt;=to; i++)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200">
                    <a:latin typeface="Tahoma" pitchFamily="34" charset="0"/>
                    <a:ea typeface="宋体" pitchFamily="2" charset="-122"/>
                  </a:rPr>
                  <a:t>     {  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200">
                    <a:latin typeface="Tahoma" pitchFamily="34" charset="0"/>
                    <a:ea typeface="宋体" pitchFamily="2" charset="-122"/>
                  </a:rPr>
                  <a:t>          sum = sum + i;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200">
                    <a:latin typeface="Tahoma" pitchFamily="34" charset="0"/>
                    <a:ea typeface="宋体" pitchFamily="2" charset="-122"/>
                  </a:rPr>
                  <a:t>      }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200">
                    <a:latin typeface="Tahoma" pitchFamily="34" charset="0"/>
                    <a:ea typeface="宋体" pitchFamily="2" charset="-122"/>
                  </a:rPr>
                  <a:t>      printf(“%d”, sum);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200">
                    <a:latin typeface="Tahoma" pitchFamily="34" charset="0"/>
                    <a:ea typeface="宋体" pitchFamily="2" charset="-122"/>
                  </a:rPr>
                  <a:t>}</a:t>
                </a:r>
              </a:p>
            </p:txBody>
          </p:sp>
        </p:grpSp>
        <p:sp>
          <p:nvSpPr>
            <p:cNvPr id="5144" name="Text Box 9"/>
            <p:cNvSpPr txBox="1">
              <a:spLocks noChangeArrowheads="1"/>
            </p:cNvSpPr>
            <p:nvPr/>
          </p:nvSpPr>
          <p:spPr bwMode="auto">
            <a:xfrm>
              <a:off x="720" y="3322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latin typeface="Arial" charset="0"/>
                  <a:ea typeface="宋体" pitchFamily="2" charset="-122"/>
                </a:rPr>
                <a:t>源代码</a:t>
              </a:r>
            </a:p>
          </p:txBody>
        </p:sp>
      </p:grpSp>
      <p:sp>
        <p:nvSpPr>
          <p:cNvPr id="253962" name="AutoShape 10"/>
          <p:cNvSpPr>
            <a:spLocks noChangeArrowheads="1"/>
          </p:cNvSpPr>
          <p:nvPr/>
        </p:nvSpPr>
        <p:spPr bwMode="auto">
          <a:xfrm>
            <a:off x="5486400" y="3081338"/>
            <a:ext cx="381000" cy="76200"/>
          </a:xfrm>
          <a:prstGeom prst="rightArrow">
            <a:avLst>
              <a:gd name="adj1" fmla="val 50000"/>
              <a:gd name="adj2" fmla="val 1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grpSp>
        <p:nvGrpSpPr>
          <p:cNvPr id="253963" name="Group 11"/>
          <p:cNvGrpSpPr>
            <a:grpSpLocks/>
          </p:cNvGrpSpPr>
          <p:nvPr/>
        </p:nvGrpSpPr>
        <p:grpSpPr bwMode="auto">
          <a:xfrm>
            <a:off x="2819400" y="1785938"/>
            <a:ext cx="3352800" cy="3657600"/>
            <a:chOff x="1776" y="1440"/>
            <a:chExt cx="2112" cy="2304"/>
          </a:xfrm>
        </p:grpSpPr>
        <p:grpSp>
          <p:nvGrpSpPr>
            <p:cNvPr id="5139" name="Group 12"/>
            <p:cNvGrpSpPr>
              <a:grpSpLocks/>
            </p:cNvGrpSpPr>
            <p:nvPr/>
          </p:nvGrpSpPr>
          <p:grpSpPr bwMode="auto">
            <a:xfrm>
              <a:off x="2160" y="1440"/>
              <a:ext cx="1248" cy="1776"/>
              <a:chOff x="2160" y="1440"/>
              <a:chExt cx="1248" cy="1776"/>
            </a:xfrm>
          </p:grpSpPr>
          <p:sp>
            <p:nvSpPr>
              <p:cNvPr id="5141" name="Rectangle 13"/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1248" cy="17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>
                  <a:latin typeface="Verdana" pitchFamily="34" charset="0"/>
                </a:endParaRPr>
              </a:p>
            </p:txBody>
          </p:sp>
          <p:sp>
            <p:nvSpPr>
              <p:cNvPr id="5142" name="Text Box 14"/>
              <p:cNvSpPr txBox="1">
                <a:spLocks noChangeArrowheads="1"/>
              </p:cNvSpPr>
              <p:nvPr/>
            </p:nvSpPr>
            <p:spPr bwMode="auto">
              <a:xfrm>
                <a:off x="2160" y="1488"/>
                <a:ext cx="1248" cy="1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000" b="1">
                    <a:latin typeface="Tahoma" pitchFamily="34" charset="0"/>
                    <a:ea typeface="宋体" pitchFamily="2" charset="-122"/>
                  </a:rPr>
                  <a:t>代码段：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1">
                    <a:latin typeface="Tahoma" pitchFamily="34" charset="0"/>
                    <a:ea typeface="宋体" pitchFamily="2" charset="-122"/>
                  </a:rPr>
                  <a:t>  </a:t>
                </a:r>
                <a:r>
                  <a:rPr kumimoji="0" lang="en-US" altLang="zh-CN" sz="1600" b="1">
                    <a:latin typeface="Tahoma" pitchFamily="34" charset="0"/>
                    <a:ea typeface="宋体" pitchFamily="2" charset="-122"/>
                  </a:rPr>
                  <a:t>mov ax, [100]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latin typeface="Tahoma" pitchFamily="34" charset="0"/>
                    <a:ea typeface="宋体" pitchFamily="2" charset="-122"/>
                  </a:rPr>
                  <a:t>  mov bx, [104]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latin typeface="Tahoma" pitchFamily="34" charset="0"/>
                    <a:ea typeface="宋体" pitchFamily="2" charset="-122"/>
                  </a:rPr>
                  <a:t>  add ax, bx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latin typeface="Tahoma" pitchFamily="34" charset="0"/>
                    <a:ea typeface="宋体" pitchFamily="2" charset="-122"/>
                  </a:rPr>
                  <a:t>  ……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zh-CN" sz="1600" b="1">
                  <a:latin typeface="Tahoma" pitchFamily="34" charset="0"/>
                  <a:ea typeface="宋体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latin typeface="Verdana" pitchFamily="34" charset="0"/>
                    <a:ea typeface="宋体" pitchFamily="2" charset="-122"/>
                  </a:rPr>
                  <a:t> 100:  0  //sum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1600" b="1">
                    <a:latin typeface="Verdana" pitchFamily="34" charset="0"/>
                    <a:ea typeface="宋体" pitchFamily="2" charset="-122"/>
                  </a:rPr>
                  <a:t> 104:  1  // i</a:t>
                </a:r>
                <a:endParaRPr kumimoji="0" lang="en-US" altLang="zh-CN" sz="2000">
                  <a:latin typeface="Tahom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5140" name="Text Box 15"/>
            <p:cNvSpPr txBox="1">
              <a:spLocks noChangeArrowheads="1"/>
            </p:cNvSpPr>
            <p:nvPr/>
          </p:nvSpPr>
          <p:spPr bwMode="auto">
            <a:xfrm>
              <a:off x="1776" y="3302"/>
              <a:ext cx="211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b="1" dirty="0">
                  <a:latin typeface="Arial" charset="0"/>
                  <a:ea typeface="宋体" pitchFamily="2" charset="-122"/>
                </a:rPr>
                <a:t>可执行</a:t>
              </a:r>
              <a:r>
                <a:rPr kumimoji="0" lang="zh-CN" altLang="en-US" sz="2000" b="1" dirty="0" smtClean="0">
                  <a:latin typeface="Arial" charset="0"/>
                  <a:ea typeface="宋体" pitchFamily="2" charset="-122"/>
                </a:rPr>
                <a:t>程序</a:t>
              </a:r>
              <a:r>
                <a:rPr kumimoji="0" lang="zh-CN" altLang="en-US" sz="2000" b="1" dirty="0" smtClean="0">
                  <a:latin typeface="Arial" charset="0"/>
                  <a:ea typeface="宋体" pitchFamily="2" charset="-122"/>
                </a:rPr>
                <a:t>（文件）</a:t>
              </a:r>
              <a:endParaRPr kumimoji="0" lang="zh-CN" altLang="en-US" sz="2000" b="1" dirty="0">
                <a:latin typeface="Arial" charset="0"/>
                <a:ea typeface="宋体" pitchFamily="2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b="1" dirty="0">
                  <a:latin typeface="Arial" charset="0"/>
                  <a:ea typeface="宋体" pitchFamily="2" charset="-122"/>
                </a:rPr>
                <a:t>(</a:t>
              </a:r>
              <a:r>
                <a:rPr kumimoji="0" lang="zh-CN" altLang="en-US" sz="2000" b="1" dirty="0">
                  <a:latin typeface="Arial" charset="0"/>
                  <a:ea typeface="宋体" pitchFamily="2" charset="-122"/>
                </a:rPr>
                <a:t>在磁盘上，静态存放</a:t>
              </a:r>
              <a:r>
                <a:rPr kumimoji="0" lang="en-US" altLang="zh-CN" sz="2000" b="1" dirty="0">
                  <a:latin typeface="Arial" charset="0"/>
                  <a:ea typeface="宋体" pitchFamily="2" charset="-122"/>
                </a:rPr>
                <a:t>)</a:t>
              </a:r>
            </a:p>
          </p:txBody>
        </p:sp>
      </p:grpSp>
      <p:grpSp>
        <p:nvGrpSpPr>
          <p:cNvPr id="253968" name="Group 16"/>
          <p:cNvGrpSpPr>
            <a:grpSpLocks/>
          </p:cNvGrpSpPr>
          <p:nvPr/>
        </p:nvGrpSpPr>
        <p:grpSpPr bwMode="auto">
          <a:xfrm>
            <a:off x="5867400" y="1785938"/>
            <a:ext cx="3048000" cy="3368675"/>
            <a:chOff x="3696" y="1440"/>
            <a:chExt cx="1920" cy="2122"/>
          </a:xfrm>
        </p:grpSpPr>
        <p:sp>
          <p:nvSpPr>
            <p:cNvPr id="5129" name="Text Box 17"/>
            <p:cNvSpPr txBox="1">
              <a:spLocks noChangeArrowheads="1"/>
            </p:cNvSpPr>
            <p:nvPr/>
          </p:nvSpPr>
          <p:spPr bwMode="auto">
            <a:xfrm>
              <a:off x="3696" y="3312"/>
              <a:ext cx="16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程序在内存中运行</a:t>
              </a:r>
            </a:p>
          </p:txBody>
        </p:sp>
        <p:grpSp>
          <p:nvGrpSpPr>
            <p:cNvPr id="5130" name="Group 18"/>
            <p:cNvGrpSpPr>
              <a:grpSpLocks/>
            </p:cNvGrpSpPr>
            <p:nvPr/>
          </p:nvGrpSpPr>
          <p:grpSpPr bwMode="auto">
            <a:xfrm>
              <a:off x="3744" y="1440"/>
              <a:ext cx="1872" cy="1778"/>
              <a:chOff x="3744" y="1440"/>
              <a:chExt cx="1872" cy="1778"/>
            </a:xfrm>
          </p:grpSpPr>
          <p:sp>
            <p:nvSpPr>
              <p:cNvPr id="5131" name="Rectangle 19"/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864" cy="17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>
                  <a:latin typeface="Verdana" pitchFamily="34" charset="0"/>
                </a:endParaRPr>
              </a:p>
            </p:txBody>
          </p:sp>
          <p:sp>
            <p:nvSpPr>
              <p:cNvPr id="5132" name="Text Box 20"/>
              <p:cNvSpPr txBox="1">
                <a:spLocks noChangeArrowheads="1"/>
              </p:cNvSpPr>
              <p:nvPr/>
            </p:nvSpPr>
            <p:spPr bwMode="auto">
              <a:xfrm>
                <a:off x="3744" y="1488"/>
                <a:ext cx="912" cy="17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000" b="1">
                    <a:latin typeface="Tahoma" pitchFamily="34" charset="0"/>
                    <a:ea typeface="宋体" pitchFamily="2" charset="-122"/>
                  </a:rPr>
                  <a:t>代码段</a:t>
                </a:r>
              </a:p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000" b="1">
                    <a:latin typeface="Tahoma" pitchFamily="34" charset="0"/>
                    <a:ea typeface="宋体" pitchFamily="2" charset="-122"/>
                  </a:rPr>
                  <a:t>数据段</a:t>
                </a:r>
              </a:p>
              <a:p>
                <a:pPr algn="ctr" eaLnBrk="1" hangingPunct="1">
                  <a:lnSpc>
                    <a:spcPct val="3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zh-CN" sz="2000" b="1">
                  <a:latin typeface="Tahoma" pitchFamily="34" charset="0"/>
                  <a:ea typeface="宋体" pitchFamily="2" charset="-122"/>
                </a:endParaRPr>
              </a:p>
              <a:p>
                <a:pPr algn="ctr" eaLnBrk="1" hangingPunct="1">
                  <a:lnSpc>
                    <a:spcPct val="3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.</a:t>
                </a:r>
              </a:p>
              <a:p>
                <a:pPr algn="ctr" eaLnBrk="1" hangingPunct="1">
                  <a:lnSpc>
                    <a:spcPct val="3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.</a:t>
                </a:r>
              </a:p>
              <a:p>
                <a:pPr algn="ctr" eaLnBrk="1" hangingPunct="1">
                  <a:lnSpc>
                    <a:spcPct val="3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.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zh-CN" altLang="en-US" sz="2000" b="1">
                  <a:latin typeface="Tahoma" pitchFamily="34" charset="0"/>
                  <a:ea typeface="宋体" pitchFamily="2" charset="-122"/>
                </a:endParaRPr>
              </a:p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000" b="1">
                    <a:latin typeface="Tahoma" pitchFamily="34" charset="0"/>
                    <a:ea typeface="宋体" pitchFamily="2" charset="-122"/>
                  </a:rPr>
                  <a:t>栈</a:t>
                </a: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(</a:t>
                </a:r>
                <a:r>
                  <a:rPr kumimoji="0" lang="zh-CN" altLang="en-US" sz="2000" b="1">
                    <a:latin typeface="Tahoma" pitchFamily="34" charset="0"/>
                    <a:ea typeface="宋体" pitchFamily="2" charset="-122"/>
                  </a:rPr>
                  <a:t>参数等</a:t>
                </a: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)</a:t>
                </a:r>
                <a:r>
                  <a:rPr kumimoji="0" lang="en-US" altLang="zh-CN" sz="2000">
                    <a:latin typeface="Tahoma" pitchFamily="34" charset="0"/>
                    <a:ea typeface="宋体" pitchFamily="2" charset="-122"/>
                  </a:rPr>
                  <a:t>  </a:t>
                </a:r>
              </a:p>
            </p:txBody>
          </p:sp>
          <p:sp>
            <p:nvSpPr>
              <p:cNvPr id="5133" name="AutoShape 21"/>
              <p:cNvSpPr>
                <a:spLocks noChangeArrowheads="1"/>
              </p:cNvSpPr>
              <p:nvPr/>
            </p:nvSpPr>
            <p:spPr bwMode="auto">
              <a:xfrm rot="-5400000">
                <a:off x="4080" y="2784"/>
                <a:ext cx="240" cy="48"/>
              </a:xfrm>
              <a:prstGeom prst="rightArrow">
                <a:avLst>
                  <a:gd name="adj1" fmla="val 50000"/>
                  <a:gd name="adj2" fmla="val 125000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>
                  <a:latin typeface="Verdana" pitchFamily="34" charset="0"/>
                </a:endParaRPr>
              </a:p>
            </p:txBody>
          </p:sp>
          <p:sp>
            <p:nvSpPr>
              <p:cNvPr id="5134" name="Rectangle 22"/>
              <p:cNvSpPr>
                <a:spLocks noChangeArrowheads="1"/>
              </p:cNvSpPr>
              <p:nvPr/>
            </p:nvSpPr>
            <p:spPr bwMode="auto">
              <a:xfrm>
                <a:off x="4704" y="2016"/>
                <a:ext cx="864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>
                  <a:latin typeface="Verdana" pitchFamily="34" charset="0"/>
                </a:endParaRPr>
              </a:p>
            </p:txBody>
          </p:sp>
          <p:sp>
            <p:nvSpPr>
              <p:cNvPr id="5135" name="Text Box 23"/>
              <p:cNvSpPr txBox="1">
                <a:spLocks noChangeArrowheads="1"/>
              </p:cNvSpPr>
              <p:nvPr/>
            </p:nvSpPr>
            <p:spPr bwMode="auto">
              <a:xfrm>
                <a:off x="4704" y="2064"/>
                <a:ext cx="91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000" b="1">
                    <a:latin typeface="Tahoma" pitchFamily="34" charset="0"/>
                    <a:ea typeface="宋体" pitchFamily="2" charset="-122"/>
                  </a:rPr>
                  <a:t>寄存器组</a:t>
                </a:r>
                <a:r>
                  <a:rPr kumimoji="0" lang="zh-CN" altLang="en-US" sz="2000">
                    <a:latin typeface="Tahoma" pitchFamily="34" charset="0"/>
                    <a:ea typeface="宋体" pitchFamily="2" charset="-122"/>
                  </a:rPr>
                  <a:t>  </a:t>
                </a:r>
              </a:p>
            </p:txBody>
          </p:sp>
          <p:sp>
            <p:nvSpPr>
              <p:cNvPr id="5136" name="Rectangle 24"/>
              <p:cNvSpPr>
                <a:spLocks noChangeArrowheads="1"/>
              </p:cNvSpPr>
              <p:nvPr/>
            </p:nvSpPr>
            <p:spPr bwMode="auto">
              <a:xfrm>
                <a:off x="4704" y="2352"/>
                <a:ext cx="864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>
                  <a:latin typeface="Verdana" pitchFamily="34" charset="0"/>
                </a:endParaRPr>
              </a:p>
            </p:txBody>
          </p:sp>
          <p:sp>
            <p:nvSpPr>
              <p:cNvPr id="5137" name="Text Box 25"/>
              <p:cNvSpPr txBox="1">
                <a:spLocks noChangeArrowheads="1"/>
              </p:cNvSpPr>
              <p:nvPr/>
            </p:nvSpPr>
            <p:spPr bwMode="auto">
              <a:xfrm>
                <a:off x="4704" y="2400"/>
                <a:ext cx="91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latin typeface="Tahoma" pitchFamily="34" charset="0"/>
                    <a:ea typeface="宋体" pitchFamily="2" charset="-122"/>
                  </a:rPr>
                  <a:t>CPU</a:t>
                </a:r>
                <a:r>
                  <a:rPr kumimoji="0" lang="en-US" altLang="zh-CN" sz="2000">
                    <a:latin typeface="Tahoma" pitchFamily="34" charset="0"/>
                    <a:ea typeface="宋体" pitchFamily="2" charset="-122"/>
                  </a:rPr>
                  <a:t> </a:t>
                </a:r>
              </a:p>
            </p:txBody>
          </p:sp>
          <p:sp>
            <p:nvSpPr>
              <p:cNvPr id="5138" name="AutoShape 26"/>
              <p:cNvSpPr>
                <a:spLocks noChangeArrowheads="1"/>
              </p:cNvSpPr>
              <p:nvPr/>
            </p:nvSpPr>
            <p:spPr bwMode="auto">
              <a:xfrm>
                <a:off x="4560" y="2160"/>
                <a:ext cx="240" cy="96"/>
              </a:xfrm>
              <a:prstGeom prst="rightArrow">
                <a:avLst>
                  <a:gd name="adj1" fmla="val 50000"/>
                  <a:gd name="adj2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>
                  <a:latin typeface="Verdana" pitchFamily="34" charset="0"/>
                </a:endParaRPr>
              </a:p>
            </p:txBody>
          </p:sp>
        </p:grpSp>
      </p:grpSp>
      <p:sp>
        <p:nvSpPr>
          <p:cNvPr id="5128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3.1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进程的引入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3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3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53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3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 animBg="1"/>
      <p:bldP spid="25396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3.4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进程操作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3.4.3 </a:t>
            </a:r>
            <a:r>
              <a:rPr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进程阻塞与唤醒</a:t>
            </a:r>
            <a:r>
              <a:rPr lang="zh-CN" altLang="en-US" sz="1800">
                <a:ea typeface="黑体" pitchFamily="2" charset="-122"/>
              </a:rPr>
              <a:t> 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173163" y="1628775"/>
            <a:ext cx="7064375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28650" indent="-6286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400" b="1" dirty="0">
                <a:solidFill>
                  <a:srgbClr val="CC0000"/>
                </a:solidFill>
                <a:ea typeface="宋体" pitchFamily="2" charset="-122"/>
              </a:rPr>
              <a:t>注意：</a:t>
            </a:r>
          </a:p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400" b="1" dirty="0">
                <a:solidFill>
                  <a:srgbClr val="CC0000"/>
                </a:solidFill>
                <a:ea typeface="宋体" pitchFamily="2" charset="-122"/>
              </a:rPr>
              <a:t>   </a:t>
            </a:r>
            <a:r>
              <a:rPr lang="zh-CN" altLang="en-US" sz="2000" b="1" dirty="0">
                <a:ea typeface="宋体" pitchFamily="2" charset="-122"/>
              </a:rPr>
              <a:t>（</a:t>
            </a:r>
            <a:r>
              <a:rPr lang="en-US" altLang="zh-CN" sz="2000" b="1" dirty="0">
                <a:ea typeface="宋体" pitchFamily="2" charset="-122"/>
              </a:rPr>
              <a:t>1</a:t>
            </a:r>
            <a:r>
              <a:rPr lang="zh-CN" altLang="en-US" sz="2000" b="1" dirty="0">
                <a:ea typeface="宋体" pitchFamily="2" charset="-122"/>
              </a:rPr>
              <a:t>）一个进程由执行状态转变为阻塞状态，是该进程</a:t>
            </a:r>
            <a:r>
              <a:rPr lang="zh-CN" altLang="en-US" sz="2000" b="1" dirty="0">
                <a:solidFill>
                  <a:srgbClr val="CC0000"/>
                </a:solidFill>
                <a:ea typeface="宋体" pitchFamily="2" charset="-122"/>
              </a:rPr>
              <a:t>自己</a:t>
            </a:r>
            <a:r>
              <a:rPr lang="zh-CN" altLang="en-US" sz="2000" b="1" dirty="0">
                <a:ea typeface="宋体" pitchFamily="2" charset="-122"/>
              </a:rPr>
              <a:t/>
            </a:r>
            <a:br>
              <a:rPr lang="zh-CN" altLang="en-US" sz="2000" b="1" dirty="0">
                <a:ea typeface="宋体" pitchFamily="2" charset="-122"/>
              </a:rPr>
            </a:br>
            <a:r>
              <a:rPr lang="zh-CN" altLang="en-US" sz="2000" b="1" dirty="0">
                <a:ea typeface="宋体" pitchFamily="2" charset="-122"/>
              </a:rPr>
              <a:t>    调用阻塞原语去完成的</a:t>
            </a:r>
          </a:p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000" b="1" dirty="0">
                <a:ea typeface="宋体" pitchFamily="2" charset="-122"/>
              </a:rPr>
              <a:t>    （</a:t>
            </a:r>
            <a:r>
              <a:rPr lang="en-US" altLang="zh-CN" sz="2000" b="1" dirty="0">
                <a:ea typeface="宋体" pitchFamily="2" charset="-122"/>
              </a:rPr>
              <a:t>2</a:t>
            </a:r>
            <a:r>
              <a:rPr lang="zh-CN" altLang="en-US" sz="2000" b="1" dirty="0">
                <a:ea typeface="宋体" pitchFamily="2" charset="-122"/>
              </a:rPr>
              <a:t>）而进程由阻塞状态到就绪状态，是另一个</a:t>
            </a:r>
            <a:r>
              <a:rPr lang="zh-CN" altLang="en-US" sz="2000" b="1" dirty="0">
                <a:solidFill>
                  <a:srgbClr val="CC0000"/>
                </a:solidFill>
                <a:ea typeface="宋体" pitchFamily="2" charset="-122"/>
              </a:rPr>
              <a:t>发现者</a:t>
            </a:r>
            <a:r>
              <a:rPr lang="zh-CN" altLang="en-US" sz="2000" b="1" dirty="0" smtClean="0">
                <a:ea typeface="宋体" pitchFamily="2" charset="-122"/>
              </a:rPr>
              <a:t>进程（或中断服务程序） </a:t>
            </a:r>
            <a:r>
              <a:rPr lang="zh-CN" altLang="en-US" sz="2000" b="1" dirty="0">
                <a:ea typeface="宋体" pitchFamily="2" charset="-122"/>
              </a:rPr>
              <a:t>调用唤醒原语实现的，一般这个发现者进程与被</a:t>
            </a:r>
            <a:r>
              <a:rPr lang="zh-CN" altLang="en-US" sz="2000" b="1" dirty="0" smtClean="0">
                <a:ea typeface="宋体" pitchFamily="2" charset="-122"/>
              </a:rPr>
              <a:t>唤醒 </a:t>
            </a:r>
            <a:r>
              <a:rPr lang="zh-CN" altLang="en-US" sz="2000" b="1" dirty="0">
                <a:ea typeface="宋体" pitchFamily="2" charset="-122"/>
              </a:rPr>
              <a:t>进程是合作的并发进程</a:t>
            </a:r>
            <a:r>
              <a:rPr kumimoji="0" lang="zh-CN" altLang="en-US" sz="1800" b="1" dirty="0">
                <a:solidFill>
                  <a:srgbClr val="CC0000"/>
                </a:solidFill>
                <a:ea typeface="宋体" pitchFamily="2" charset="-122"/>
              </a:rPr>
              <a:t>（通过使用信号量的</a:t>
            </a:r>
            <a:r>
              <a:rPr kumimoji="0" lang="en-US" altLang="zh-CN" sz="1800" b="1" dirty="0">
                <a:solidFill>
                  <a:srgbClr val="CC0000"/>
                </a:solidFill>
                <a:ea typeface="宋体" pitchFamily="2" charset="-122"/>
              </a:rPr>
              <a:t>P/V</a:t>
            </a:r>
            <a:r>
              <a:rPr kumimoji="0" lang="zh-CN" altLang="en-US" sz="1800" b="1" dirty="0">
                <a:solidFill>
                  <a:srgbClr val="CC0000"/>
                </a:solidFill>
                <a:ea typeface="宋体" pitchFamily="2" charset="-122"/>
              </a:rPr>
              <a:t>操作）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 descr="j02919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534988" y="966788"/>
            <a:ext cx="2579687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b="1">
                <a:solidFill>
                  <a:srgbClr val="FF0000"/>
                </a:solidFill>
                <a:latin typeface="Arial Black" pitchFamily="34" charset="0"/>
                <a:ea typeface="黑体" pitchFamily="2" charset="-122"/>
              </a:rPr>
              <a:t>Linux fork()</a:t>
            </a:r>
          </a:p>
        </p:txBody>
      </p:sp>
      <p:sp>
        <p:nvSpPr>
          <p:cNvPr id="38916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3.4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进程操作</a:t>
            </a:r>
          </a:p>
        </p:txBody>
      </p:sp>
      <p:sp>
        <p:nvSpPr>
          <p:cNvPr id="38917" name="Rectangle 7"/>
          <p:cNvSpPr>
            <a:spLocks noGrp="1" noChangeArrowheads="1"/>
          </p:cNvSpPr>
          <p:nvPr>
            <p:ph type="title"/>
          </p:nvPr>
        </p:nvSpPr>
        <p:spPr>
          <a:xfrm>
            <a:off x="465138" y="1489075"/>
            <a:ext cx="8337550" cy="5148263"/>
          </a:xfrm>
          <a:solidFill>
            <a:srgbClr val="FFFFFF"/>
          </a:solidFill>
          <a:ln>
            <a:solidFill>
              <a:srgbClr val="C0C0C0"/>
            </a:solidFill>
            <a:miter lim="800000"/>
            <a:headEnd/>
            <a:tailEnd/>
          </a:ln>
        </p:spPr>
        <p:txBody>
          <a:bodyPr/>
          <a:lstStyle/>
          <a:p>
            <a:pPr marL="711200" algn="l"/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 main()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pid_t pid;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pid = </a:t>
            </a:r>
            <a:r>
              <a:rPr lang="en-US" altLang="zh-CN" sz="180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fork();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/* fork a child process */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if (</a:t>
            </a:r>
            <a:r>
              <a:rPr lang="en-US" altLang="zh-CN" sz="180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 &lt; 0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 /* error occurred */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{  printf("Fork failed!\n");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exit(-1);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}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else if(</a:t>
            </a:r>
            <a:r>
              <a:rPr lang="en-US" altLang="zh-CN" sz="180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 == 0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/* child process */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{ </a:t>
            </a:r>
            <a:r>
              <a:rPr lang="en-US" altLang="zh-CN" sz="180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execlp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("/bin/ls",“ls",NULL);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}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else /* parent process */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{  </a:t>
            </a:r>
            <a:r>
              <a:rPr lang="en-US" altLang="zh-CN" sz="180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wait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(NULL); /* wating the child process to complete */ 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printf("The child process complete!\n");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80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exit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(0);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} </a:t>
            </a:r>
            <a:b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38918" name="Picture 13" descr="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8" y="887413"/>
            <a:ext cx="5573712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 descr="j02919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534988" y="861278"/>
            <a:ext cx="2579687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b="1" dirty="0">
                <a:solidFill>
                  <a:srgbClr val="FF0000"/>
                </a:solidFill>
                <a:latin typeface="Arial Black" pitchFamily="34" charset="0"/>
                <a:ea typeface="黑体" pitchFamily="2" charset="-122"/>
              </a:rPr>
              <a:t>Linux fork()</a:t>
            </a:r>
          </a:p>
        </p:txBody>
      </p:sp>
      <p:sp>
        <p:nvSpPr>
          <p:cNvPr id="38916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3.4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进程操作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t="6737" r="3042" b="5029"/>
          <a:stretch/>
        </p:blipFill>
        <p:spPr bwMode="auto">
          <a:xfrm>
            <a:off x="534988" y="1401028"/>
            <a:ext cx="7596554" cy="503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681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 descr="j02919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534988" y="861278"/>
            <a:ext cx="2579687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b="1" dirty="0">
                <a:solidFill>
                  <a:srgbClr val="FF0000"/>
                </a:solidFill>
                <a:latin typeface="Arial Black" pitchFamily="34" charset="0"/>
                <a:ea typeface="黑体" pitchFamily="2" charset="-122"/>
              </a:rPr>
              <a:t>Linux exec</a:t>
            </a:r>
            <a:r>
              <a:rPr kumimoji="0" lang="en-US" altLang="zh-CN" b="1" dirty="0" smtClean="0">
                <a:solidFill>
                  <a:srgbClr val="FF0000"/>
                </a:solidFill>
                <a:latin typeface="Arial Black" pitchFamily="34" charset="0"/>
                <a:ea typeface="黑体" pitchFamily="2" charset="-122"/>
              </a:rPr>
              <a:t>()</a:t>
            </a:r>
            <a:endParaRPr kumimoji="0" lang="en-US" altLang="zh-CN" b="1" dirty="0">
              <a:solidFill>
                <a:srgbClr val="FF0000"/>
              </a:solidFill>
              <a:latin typeface="Arial Black" pitchFamily="34" charset="0"/>
              <a:ea typeface="黑体" pitchFamily="2" charset="-122"/>
            </a:endParaRPr>
          </a:p>
        </p:txBody>
      </p:sp>
      <p:sp>
        <p:nvSpPr>
          <p:cNvPr id="38916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3.4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进程操作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5325" y="1401029"/>
            <a:ext cx="79632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fork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创建子进程后执行的是和父进程相同的程序（但有可能执行不同的代码分支），子进程往往要调用一种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exec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函数以执行另一个程序</a:t>
            </a:r>
            <a:r>
              <a:rPr lang="zh-CN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进程调用一种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exec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函数时，该进程的用户空间代码和数据完全被新程序替换，从新程序的启动例程开始执行。调用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exec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并不创建新进程，所以调用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exec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前后该进程的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并未改变。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325" y="4536831"/>
            <a:ext cx="796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Adobe 仿宋 Std R" pitchFamily="18" charset="-122"/>
                <a:ea typeface="Adobe 仿宋 Std R" pitchFamily="18" charset="-122"/>
              </a:rPr>
              <a:t>为什么这么做？相同的进程，不同的进程</a:t>
            </a:r>
            <a:endParaRPr lang="zh-CN" altLang="en-US" dirty="0">
              <a:solidFill>
                <a:srgbClr val="FF0000"/>
              </a:solidFill>
              <a:latin typeface="Adobe 仿宋 Std R" pitchFamily="18" charset="-122"/>
              <a:ea typeface="Adobe 仿宋 Std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2150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3.5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进程调度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3.5.1 </a:t>
            </a:r>
            <a:r>
              <a:rPr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进程队列</a:t>
            </a:r>
            <a:endParaRPr lang="zh-CN" altLang="en-US" sz="1800">
              <a:ea typeface="黑体" pitchFamily="2" charset="-122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173163" y="1571625"/>
            <a:ext cx="7064375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200" b="1" dirty="0">
                <a:ea typeface="宋体" pitchFamily="2" charset="-122"/>
              </a:rPr>
              <a:t>为了管理和调度进程，操作系统将具有相同属性或特征的进程保存到队列数据结构中</a:t>
            </a:r>
            <a:r>
              <a:rPr lang="en-US" altLang="zh-CN" sz="2200" b="1" dirty="0">
                <a:ea typeface="宋体" pitchFamily="2" charset="-122"/>
              </a:rPr>
              <a:t>—</a:t>
            </a:r>
            <a:r>
              <a:rPr lang="zh-CN" altLang="en-US" sz="2200" b="1" dirty="0">
                <a:solidFill>
                  <a:srgbClr val="A50021"/>
                </a:solidFill>
                <a:ea typeface="宋体" pitchFamily="2" charset="-122"/>
              </a:rPr>
              <a:t>进程队列</a:t>
            </a: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2200" b="1" dirty="0">
                <a:ea typeface="宋体" pitchFamily="2" charset="-122"/>
              </a:rPr>
              <a:t> 进程队列通常以链表队列形式实现</a:t>
            </a: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2200" b="1" dirty="0">
                <a:ea typeface="宋体" pitchFamily="2" charset="-122"/>
              </a:rPr>
              <a:t> 进程队列的元素是</a:t>
            </a:r>
            <a:r>
              <a:rPr lang="en-US" altLang="zh-CN" sz="2200" b="1" dirty="0">
                <a:ea typeface="宋体" pitchFamily="2" charset="-122"/>
              </a:rPr>
              <a:t>PCB</a:t>
            </a:r>
            <a:r>
              <a:rPr lang="zh-CN" altLang="en-US" sz="2200" b="1" dirty="0">
                <a:ea typeface="宋体" pitchFamily="2" charset="-122"/>
              </a:rPr>
              <a:t>（</a:t>
            </a:r>
            <a:r>
              <a:rPr lang="en-US" altLang="zh-CN" sz="2200" b="1" dirty="0">
                <a:ea typeface="宋体" pitchFamily="2" charset="-122"/>
              </a:rPr>
              <a:t>Linux</a:t>
            </a:r>
            <a:r>
              <a:rPr lang="zh-CN" altLang="en-US" sz="2200" b="1" dirty="0">
                <a:ea typeface="宋体" pitchFamily="2" charset="-122"/>
              </a:rPr>
              <a:t>称</a:t>
            </a:r>
            <a:r>
              <a:rPr lang="en-US" altLang="zh-CN" sz="2200" b="1" dirty="0" err="1">
                <a:ea typeface="宋体" pitchFamily="2" charset="-122"/>
              </a:rPr>
              <a:t>Task_struct</a:t>
            </a:r>
            <a:r>
              <a:rPr lang="zh-CN" altLang="en-US" sz="2200" b="1" dirty="0">
                <a:ea typeface="宋体" pitchFamily="2" charset="-122"/>
              </a:rPr>
              <a:t>）</a:t>
            </a: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2200" b="1" dirty="0">
                <a:ea typeface="宋体" pitchFamily="2" charset="-122"/>
              </a:rPr>
              <a:t> 进程队列的分类：</a:t>
            </a:r>
          </a:p>
          <a:p>
            <a:pPr lvl="1">
              <a:lnSpc>
                <a:spcPct val="130000"/>
              </a:lnSpc>
              <a:buSzPct val="90000"/>
              <a:buFont typeface="Wingdings" pitchFamily="2" charset="2"/>
              <a:buChar char="l"/>
            </a:pPr>
            <a:r>
              <a:rPr lang="zh-CN" altLang="en-US" sz="2200" b="1" dirty="0">
                <a:ea typeface="宋体" pitchFamily="2" charset="-122"/>
              </a:rPr>
              <a:t>按进程状态：</a:t>
            </a:r>
            <a: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  <a:t>就绪、阻塞、运行、创建、终止</a:t>
            </a:r>
          </a:p>
          <a:p>
            <a:pPr lvl="1">
              <a:lnSpc>
                <a:spcPct val="130000"/>
              </a:lnSpc>
              <a:buSzPct val="90000"/>
              <a:buFont typeface="Wingdings" pitchFamily="2" charset="2"/>
              <a:buChar char="l"/>
            </a:pPr>
            <a:r>
              <a:rPr lang="zh-CN" altLang="en-US" sz="2200" b="1" dirty="0">
                <a:ea typeface="宋体" pitchFamily="2" charset="-122"/>
              </a:rPr>
              <a:t>按进程等待的设备：</a:t>
            </a:r>
            <a: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  <a:t>磁盘、键盘</a:t>
            </a:r>
          </a:p>
          <a:p>
            <a:pPr lvl="1">
              <a:lnSpc>
                <a:spcPct val="130000"/>
              </a:lnSpc>
              <a:buSzPct val="90000"/>
              <a:buFont typeface="Wingdings" pitchFamily="2" charset="2"/>
              <a:buChar char="l"/>
            </a:pPr>
            <a:r>
              <a:rPr lang="zh-CN" altLang="en-US" sz="2200" b="1" dirty="0">
                <a:ea typeface="宋体" pitchFamily="2" charset="-122"/>
              </a:rPr>
              <a:t>按进程等待的事件：</a:t>
            </a:r>
            <a: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  <a:t>鼠标双击、鼠标右键</a:t>
            </a:r>
          </a:p>
          <a:p>
            <a:pPr lvl="1">
              <a:lnSpc>
                <a:spcPct val="130000"/>
              </a:lnSpc>
              <a:buSzPct val="90000"/>
              <a:buFont typeface="Wingdings" pitchFamily="2" charset="2"/>
              <a:buChar char="l"/>
            </a:pPr>
            <a:r>
              <a:rPr lang="zh-CN" altLang="en-US" sz="2200" b="1" dirty="0">
                <a:ea typeface="宋体" pitchFamily="2" charset="-122"/>
              </a:rPr>
              <a:t>按进程等待的</a:t>
            </a:r>
            <a:r>
              <a:rPr lang="zh-CN" altLang="en-US" sz="2200" b="1" dirty="0" smtClean="0">
                <a:ea typeface="宋体" pitchFamily="2" charset="-122"/>
              </a:rPr>
              <a:t>信号量、消息队列等</a:t>
            </a:r>
            <a:endParaRPr lang="zh-CN" altLang="en-US" sz="2200" b="1" dirty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ChangeArrowheads="1"/>
          </p:cNvSpPr>
          <p:nvPr/>
        </p:nvSpPr>
        <p:spPr bwMode="auto">
          <a:xfrm>
            <a:off x="3522663" y="5984875"/>
            <a:ext cx="2827337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200">
                <a:solidFill>
                  <a:srgbClr val="CC0000"/>
                </a:solidFill>
                <a:ea typeface="黑体" pitchFamily="2" charset="-122"/>
              </a:rPr>
              <a:t>进程链表队列结构</a:t>
            </a:r>
            <a:endParaRPr lang="en-US" altLang="zh-CN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973138" y="1890713"/>
            <a:ext cx="1279525" cy="403225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buFont typeface="Monotype Sorts" charset="2"/>
              <a:buNone/>
            </a:pPr>
            <a:r>
              <a:rPr lang="zh-CN" altLang="en-US" sz="2000">
                <a:ea typeface="黑体" pitchFamily="2" charset="-122"/>
              </a:rPr>
              <a:t>运行态</a:t>
            </a:r>
            <a:endParaRPr lang="en-US" altLang="zh-CN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973138" y="2295525"/>
            <a:ext cx="1279525" cy="404813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buFont typeface="Monotype Sorts" charset="2"/>
              <a:buNone/>
            </a:pPr>
            <a:r>
              <a:rPr lang="zh-CN" altLang="en-US" sz="2000">
                <a:ea typeface="黑体" pitchFamily="2" charset="-122"/>
              </a:rPr>
              <a:t>就绪态</a:t>
            </a:r>
            <a:endParaRPr lang="en-US" altLang="zh-CN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65" name="Rectangle 3"/>
          <p:cNvSpPr>
            <a:spLocks noChangeArrowheads="1"/>
          </p:cNvSpPr>
          <p:nvPr/>
        </p:nvSpPr>
        <p:spPr bwMode="auto">
          <a:xfrm>
            <a:off x="973138" y="2705100"/>
            <a:ext cx="1279525" cy="404813"/>
          </a:xfrm>
          <a:prstGeom prst="rect">
            <a:avLst/>
          </a:prstGeom>
          <a:solidFill>
            <a:srgbClr val="CC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buFont typeface="Monotype Sorts" charset="2"/>
              <a:buNone/>
            </a:pPr>
            <a:r>
              <a:rPr lang="zh-CN" altLang="en-US" sz="2000" b="1">
                <a:latin typeface="宋体" pitchFamily="2" charset="-122"/>
                <a:ea typeface="宋体" pitchFamily="2" charset="-122"/>
              </a:rPr>
              <a:t>阻塞态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3022600" y="1524000"/>
            <a:ext cx="757238" cy="1136650"/>
          </a:xfrm>
          <a:prstGeom prst="rect">
            <a:avLst/>
          </a:prstGeom>
          <a:solidFill>
            <a:srgbClr val="00FF00">
              <a:alpha val="4392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endParaRPr lang="zh-CN" altLang="en-US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67" name="Rectangle 3"/>
          <p:cNvSpPr>
            <a:spLocks noChangeArrowheads="1"/>
          </p:cNvSpPr>
          <p:nvPr/>
        </p:nvSpPr>
        <p:spPr bwMode="auto">
          <a:xfrm>
            <a:off x="2701925" y="1147763"/>
            <a:ext cx="17764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1800" b="1">
                <a:latin typeface="宋体" pitchFamily="2" charset="-122"/>
                <a:ea typeface="宋体" pitchFamily="2" charset="-122"/>
              </a:rPr>
              <a:t>进程控制块</a:t>
            </a:r>
          </a:p>
        </p:txBody>
      </p:sp>
      <p:sp>
        <p:nvSpPr>
          <p:cNvPr id="40968" name="Rectangle 3"/>
          <p:cNvSpPr>
            <a:spLocks noChangeArrowheads="1"/>
          </p:cNvSpPr>
          <p:nvPr/>
        </p:nvSpPr>
        <p:spPr bwMode="auto">
          <a:xfrm>
            <a:off x="3017838" y="2981325"/>
            <a:ext cx="771525" cy="11366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endParaRPr lang="zh-CN" altLang="en-US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69" name="Rectangle 3"/>
          <p:cNvSpPr>
            <a:spLocks noChangeArrowheads="1"/>
          </p:cNvSpPr>
          <p:nvPr/>
        </p:nvSpPr>
        <p:spPr bwMode="auto">
          <a:xfrm>
            <a:off x="4527550" y="2979738"/>
            <a:ext cx="771525" cy="11366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endParaRPr lang="zh-CN" altLang="en-US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70" name="Rectangle 3"/>
          <p:cNvSpPr>
            <a:spLocks noChangeArrowheads="1"/>
          </p:cNvSpPr>
          <p:nvPr/>
        </p:nvSpPr>
        <p:spPr bwMode="auto">
          <a:xfrm>
            <a:off x="6099175" y="2979738"/>
            <a:ext cx="771525" cy="11366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endParaRPr lang="zh-CN" altLang="en-US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71" name="Rectangle 3"/>
          <p:cNvSpPr>
            <a:spLocks noChangeArrowheads="1"/>
          </p:cNvSpPr>
          <p:nvPr/>
        </p:nvSpPr>
        <p:spPr bwMode="auto">
          <a:xfrm>
            <a:off x="3013075" y="4533900"/>
            <a:ext cx="771525" cy="1136650"/>
          </a:xfrm>
          <a:prstGeom prst="rect">
            <a:avLst/>
          </a:prstGeom>
          <a:solidFill>
            <a:srgbClr val="CC0000">
              <a:alpha val="6588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endParaRPr lang="zh-CN" altLang="en-US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72" name="Rectangle 3"/>
          <p:cNvSpPr>
            <a:spLocks noChangeArrowheads="1"/>
          </p:cNvSpPr>
          <p:nvPr/>
        </p:nvSpPr>
        <p:spPr bwMode="auto">
          <a:xfrm>
            <a:off x="4522788" y="4535488"/>
            <a:ext cx="771525" cy="1136650"/>
          </a:xfrm>
          <a:prstGeom prst="rect">
            <a:avLst/>
          </a:prstGeom>
          <a:solidFill>
            <a:srgbClr val="CC0000">
              <a:alpha val="6588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endParaRPr lang="zh-CN" altLang="en-US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73" name="Rectangle 3"/>
          <p:cNvSpPr>
            <a:spLocks noChangeArrowheads="1"/>
          </p:cNvSpPr>
          <p:nvPr/>
        </p:nvSpPr>
        <p:spPr bwMode="auto">
          <a:xfrm>
            <a:off x="6094413" y="4533900"/>
            <a:ext cx="771525" cy="1136650"/>
          </a:xfrm>
          <a:prstGeom prst="rect">
            <a:avLst/>
          </a:prstGeom>
          <a:solidFill>
            <a:srgbClr val="CC0000">
              <a:alpha val="6588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endParaRPr lang="zh-CN" altLang="en-US" sz="20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74" name="Rectangle 3"/>
          <p:cNvSpPr>
            <a:spLocks noChangeArrowheads="1"/>
          </p:cNvSpPr>
          <p:nvPr/>
        </p:nvSpPr>
        <p:spPr bwMode="auto">
          <a:xfrm>
            <a:off x="7566025" y="4533900"/>
            <a:ext cx="771525" cy="1136650"/>
          </a:xfrm>
          <a:prstGeom prst="rect">
            <a:avLst/>
          </a:prstGeom>
          <a:solidFill>
            <a:srgbClr val="CC0000">
              <a:alpha val="6588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8019038" indent="-37474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38557200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390144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94716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99288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0386000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endParaRPr lang="zh-CN" altLang="en-US" sz="2000" b="1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293904" name="AutoShape 16"/>
          <p:cNvCxnSpPr>
            <a:cxnSpLocks noChangeShapeType="1"/>
            <a:stCxn id="40964" idx="3"/>
            <a:endCxn id="40968" idx="1"/>
          </p:cNvCxnSpPr>
          <p:nvPr/>
        </p:nvCxnSpPr>
        <p:spPr bwMode="auto">
          <a:xfrm>
            <a:off x="2252663" y="2498725"/>
            <a:ext cx="765175" cy="1050925"/>
          </a:xfrm>
          <a:prstGeom prst="bentConnector3">
            <a:avLst>
              <a:gd name="adj1" fmla="val 56222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905" name="AutoShape 17"/>
          <p:cNvCxnSpPr>
            <a:cxnSpLocks noChangeShapeType="1"/>
            <a:stCxn id="40965" idx="3"/>
            <a:endCxn id="40971" idx="1"/>
          </p:cNvCxnSpPr>
          <p:nvPr/>
        </p:nvCxnSpPr>
        <p:spPr bwMode="auto">
          <a:xfrm>
            <a:off x="2252663" y="2908300"/>
            <a:ext cx="760412" cy="2193925"/>
          </a:xfrm>
          <a:prstGeom prst="bentConnector3">
            <a:avLst>
              <a:gd name="adj1" fmla="val 28602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906" name="AutoShape 18"/>
          <p:cNvCxnSpPr>
            <a:cxnSpLocks noChangeShapeType="1"/>
            <a:stCxn id="40963" idx="3"/>
            <a:endCxn id="40966" idx="1"/>
          </p:cNvCxnSpPr>
          <p:nvPr/>
        </p:nvCxnSpPr>
        <p:spPr bwMode="auto">
          <a:xfrm>
            <a:off x="2252663" y="2092325"/>
            <a:ext cx="76993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907" name="AutoShape 19"/>
          <p:cNvCxnSpPr>
            <a:cxnSpLocks noChangeShapeType="1"/>
            <a:stCxn id="40968" idx="3"/>
            <a:endCxn id="40969" idx="1"/>
          </p:cNvCxnSpPr>
          <p:nvPr/>
        </p:nvCxnSpPr>
        <p:spPr bwMode="auto">
          <a:xfrm flipV="1">
            <a:off x="3789363" y="3548063"/>
            <a:ext cx="738187" cy="1587"/>
          </a:xfrm>
          <a:prstGeom prst="bentConnector3">
            <a:avLst>
              <a:gd name="adj1" fmla="val 49894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908" name="AutoShape 20"/>
          <p:cNvCxnSpPr>
            <a:cxnSpLocks noChangeShapeType="1"/>
            <a:stCxn id="40969" idx="3"/>
            <a:endCxn id="40970" idx="1"/>
          </p:cNvCxnSpPr>
          <p:nvPr/>
        </p:nvCxnSpPr>
        <p:spPr bwMode="auto">
          <a:xfrm>
            <a:off x="5299075" y="3548063"/>
            <a:ext cx="8001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909" name="AutoShape 21"/>
          <p:cNvCxnSpPr>
            <a:cxnSpLocks noChangeShapeType="1"/>
            <a:stCxn id="40971" idx="3"/>
            <a:endCxn id="40972" idx="1"/>
          </p:cNvCxnSpPr>
          <p:nvPr/>
        </p:nvCxnSpPr>
        <p:spPr bwMode="auto">
          <a:xfrm>
            <a:off x="3784600" y="5102225"/>
            <a:ext cx="738188" cy="1588"/>
          </a:xfrm>
          <a:prstGeom prst="bentConnector3">
            <a:avLst>
              <a:gd name="adj1" fmla="val 49894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910" name="AutoShape 22"/>
          <p:cNvCxnSpPr>
            <a:cxnSpLocks noChangeShapeType="1"/>
            <a:stCxn id="40972" idx="3"/>
            <a:endCxn id="40973" idx="1"/>
          </p:cNvCxnSpPr>
          <p:nvPr/>
        </p:nvCxnSpPr>
        <p:spPr bwMode="auto">
          <a:xfrm flipV="1">
            <a:off x="5294313" y="5102225"/>
            <a:ext cx="800100" cy="158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911" name="AutoShape 23"/>
          <p:cNvCxnSpPr>
            <a:cxnSpLocks noChangeShapeType="1"/>
            <a:stCxn id="40973" idx="3"/>
            <a:endCxn id="40974" idx="1"/>
          </p:cNvCxnSpPr>
          <p:nvPr/>
        </p:nvCxnSpPr>
        <p:spPr bwMode="auto">
          <a:xfrm>
            <a:off x="6865938" y="5102225"/>
            <a:ext cx="70008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983" name="Rectangle 24"/>
          <p:cNvSpPr>
            <a:spLocks noChangeArrowheads="1"/>
          </p:cNvSpPr>
          <p:nvPr/>
        </p:nvSpPr>
        <p:spPr bwMode="auto">
          <a:xfrm rot="5400000">
            <a:off x="1247775" y="3267076"/>
            <a:ext cx="871537" cy="79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>
                <a:latin typeface="Verdana" pitchFamily="34" charset="0"/>
              </a:rPr>
              <a:t>…</a:t>
            </a:r>
          </a:p>
        </p:txBody>
      </p:sp>
      <p:sp>
        <p:nvSpPr>
          <p:cNvPr id="40984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3.5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进程调度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Line 2"/>
          <p:cNvSpPr>
            <a:spLocks noChangeShapeType="1"/>
          </p:cNvSpPr>
          <p:nvPr/>
        </p:nvSpPr>
        <p:spPr bwMode="auto">
          <a:xfrm>
            <a:off x="2405063" y="4467225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7" name="Freeform 3"/>
          <p:cNvSpPr>
            <a:spLocks/>
          </p:cNvSpPr>
          <p:nvPr/>
        </p:nvSpPr>
        <p:spPr bwMode="auto">
          <a:xfrm>
            <a:off x="2481263" y="2562225"/>
            <a:ext cx="3778250" cy="1295400"/>
          </a:xfrm>
          <a:custGeom>
            <a:avLst/>
            <a:gdLst>
              <a:gd name="T0" fmla="*/ 0 w 2544"/>
              <a:gd name="T1" fmla="*/ 2147483647 h 816"/>
              <a:gd name="T2" fmla="*/ 2147483647 w 2544"/>
              <a:gd name="T3" fmla="*/ 2147483647 h 816"/>
              <a:gd name="T4" fmla="*/ 2147483647 w 2544"/>
              <a:gd name="T5" fmla="*/ 2147483647 h 816"/>
              <a:gd name="T6" fmla="*/ 2147483647 w 2544"/>
              <a:gd name="T7" fmla="*/ 0 h 8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44" h="816">
                <a:moveTo>
                  <a:pt x="0" y="96"/>
                </a:moveTo>
                <a:lnTo>
                  <a:pt x="1488" y="816"/>
                </a:lnTo>
                <a:lnTo>
                  <a:pt x="2160" y="816"/>
                </a:lnTo>
                <a:lnTo>
                  <a:pt x="254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7538" y="1384300"/>
            <a:ext cx="4986337" cy="5381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755775">
              <a:lnSpc>
                <a:spcPct val="130000"/>
              </a:lnSpc>
              <a:tabLst>
                <a:tab pos="3773488" algn="l"/>
                <a:tab pos="4035425" algn="l"/>
                <a:tab pos="4484688" algn="l"/>
              </a:tabLst>
            </a:pPr>
            <a:r>
              <a:rPr lang="zh-CN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进程队列实现示意图</a:t>
            </a:r>
          </a:p>
        </p:txBody>
      </p:sp>
      <p:grpSp>
        <p:nvGrpSpPr>
          <p:cNvPr id="41989" name="Group 5"/>
          <p:cNvGrpSpPr>
            <a:grpSpLocks/>
          </p:cNvGrpSpPr>
          <p:nvPr/>
        </p:nvGrpSpPr>
        <p:grpSpPr bwMode="auto">
          <a:xfrm>
            <a:off x="4462463" y="2257425"/>
            <a:ext cx="990600" cy="1371600"/>
            <a:chOff x="2208" y="528"/>
            <a:chExt cx="672" cy="1008"/>
          </a:xfrm>
        </p:grpSpPr>
        <p:sp>
          <p:nvSpPr>
            <p:cNvPr id="42032" name="Rectangle 6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2033" name="Rectangle 7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PCB1</a:t>
              </a:r>
            </a:p>
          </p:txBody>
        </p:sp>
        <p:sp>
          <p:nvSpPr>
            <p:cNvPr id="42034" name="Rectangle 8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sp>
        <p:nvSpPr>
          <p:cNvPr id="41990" name="Line 9"/>
          <p:cNvSpPr>
            <a:spLocks noChangeShapeType="1"/>
          </p:cNvSpPr>
          <p:nvPr/>
        </p:nvSpPr>
        <p:spPr bwMode="auto">
          <a:xfrm>
            <a:off x="5453063" y="2409825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991" name="Group 10"/>
          <p:cNvGrpSpPr>
            <a:grpSpLocks/>
          </p:cNvGrpSpPr>
          <p:nvPr/>
        </p:nvGrpSpPr>
        <p:grpSpPr bwMode="auto">
          <a:xfrm>
            <a:off x="6291263" y="2257425"/>
            <a:ext cx="990600" cy="1371600"/>
            <a:chOff x="2208" y="528"/>
            <a:chExt cx="672" cy="1008"/>
          </a:xfrm>
        </p:grpSpPr>
        <p:sp>
          <p:nvSpPr>
            <p:cNvPr id="42029" name="Rectangle 11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2030" name="Rectangle 12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PCB6</a:t>
              </a:r>
            </a:p>
          </p:txBody>
        </p:sp>
        <p:sp>
          <p:nvSpPr>
            <p:cNvPr id="42031" name="Rectangle 13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sp>
        <p:nvSpPr>
          <p:cNvPr id="41992" name="Line 14"/>
          <p:cNvSpPr>
            <a:spLocks noChangeShapeType="1"/>
          </p:cNvSpPr>
          <p:nvPr/>
        </p:nvSpPr>
        <p:spPr bwMode="auto">
          <a:xfrm>
            <a:off x="2252663" y="2409825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3" name="Rectangle 15"/>
          <p:cNvSpPr>
            <a:spLocks noChangeArrowheads="1"/>
          </p:cNvSpPr>
          <p:nvPr/>
        </p:nvSpPr>
        <p:spPr bwMode="auto">
          <a:xfrm>
            <a:off x="2128838" y="2333625"/>
            <a:ext cx="990600" cy="306388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600" b="1">
                <a:latin typeface="Century Gothic" pitchFamily="34" charset="0"/>
                <a:ea typeface="宋体" pitchFamily="2" charset="-122"/>
              </a:rPr>
              <a:t>Head</a:t>
            </a:r>
          </a:p>
        </p:txBody>
      </p:sp>
      <p:sp>
        <p:nvSpPr>
          <p:cNvPr id="41994" name="Rectangle 16"/>
          <p:cNvSpPr>
            <a:spLocks noChangeArrowheads="1"/>
          </p:cNvSpPr>
          <p:nvPr/>
        </p:nvSpPr>
        <p:spPr bwMode="auto">
          <a:xfrm>
            <a:off x="2128838" y="2640013"/>
            <a:ext cx="990600" cy="304800"/>
          </a:xfrm>
          <a:prstGeom prst="rect">
            <a:avLst/>
          </a:prstGeom>
          <a:solidFill>
            <a:srgbClr val="FF66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600" b="1">
                <a:latin typeface="Century Gothic" pitchFamily="34" charset="0"/>
                <a:ea typeface="宋体" pitchFamily="2" charset="-122"/>
              </a:rPr>
              <a:t>Tail</a:t>
            </a:r>
          </a:p>
        </p:txBody>
      </p:sp>
      <p:sp>
        <p:nvSpPr>
          <p:cNvPr id="41995" name="Text Box 17"/>
          <p:cNvSpPr txBox="1">
            <a:spLocks noChangeArrowheads="1"/>
          </p:cNvSpPr>
          <p:nvPr/>
        </p:nvSpPr>
        <p:spPr bwMode="auto">
          <a:xfrm>
            <a:off x="1109663" y="2333625"/>
            <a:ext cx="91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Century Gothic" pitchFamily="34" charset="0"/>
                <a:ea typeface="宋体" pitchFamily="2" charset="-122"/>
              </a:rPr>
              <a:t>磁盘等待队列</a:t>
            </a:r>
          </a:p>
        </p:txBody>
      </p:sp>
      <p:grpSp>
        <p:nvGrpSpPr>
          <p:cNvPr id="41996" name="Group 18"/>
          <p:cNvGrpSpPr>
            <a:grpSpLocks/>
          </p:cNvGrpSpPr>
          <p:nvPr/>
        </p:nvGrpSpPr>
        <p:grpSpPr bwMode="auto">
          <a:xfrm>
            <a:off x="7281863" y="2409825"/>
            <a:ext cx="609600" cy="288925"/>
            <a:chOff x="4704" y="3019"/>
            <a:chExt cx="384" cy="182"/>
          </a:xfrm>
        </p:grpSpPr>
        <p:grpSp>
          <p:nvGrpSpPr>
            <p:cNvPr id="42023" name="Group 19"/>
            <p:cNvGrpSpPr>
              <a:grpSpLocks/>
            </p:cNvGrpSpPr>
            <p:nvPr/>
          </p:nvGrpSpPr>
          <p:grpSpPr bwMode="auto">
            <a:xfrm>
              <a:off x="4896" y="3019"/>
              <a:ext cx="192" cy="182"/>
              <a:chOff x="2448" y="2016"/>
              <a:chExt cx="192" cy="192"/>
            </a:xfrm>
          </p:grpSpPr>
          <p:sp>
            <p:nvSpPr>
              <p:cNvPr id="42025" name="Line 20"/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26" name="Line 21"/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27" name="Line 22"/>
              <p:cNvSpPr>
                <a:spLocks noChangeShapeType="1"/>
              </p:cNvSpPr>
              <p:nvPr/>
            </p:nvSpPr>
            <p:spPr bwMode="auto">
              <a:xfrm>
                <a:off x="2520" y="2208"/>
                <a:ext cx="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28" name="Line 23"/>
              <p:cNvSpPr>
                <a:spLocks noChangeShapeType="1"/>
              </p:cNvSpPr>
              <p:nvPr/>
            </p:nvSpPr>
            <p:spPr bwMode="auto">
              <a:xfrm>
                <a:off x="2544" y="20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2024" name="Line 24"/>
            <p:cNvSpPr>
              <a:spLocks noChangeShapeType="1"/>
            </p:cNvSpPr>
            <p:nvPr/>
          </p:nvSpPr>
          <p:spPr bwMode="auto">
            <a:xfrm>
              <a:off x="4704" y="3019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1997" name="Group 25"/>
          <p:cNvGrpSpPr>
            <a:grpSpLocks/>
          </p:cNvGrpSpPr>
          <p:nvPr/>
        </p:nvGrpSpPr>
        <p:grpSpPr bwMode="auto">
          <a:xfrm>
            <a:off x="3852863" y="4297363"/>
            <a:ext cx="990600" cy="1371600"/>
            <a:chOff x="2208" y="528"/>
            <a:chExt cx="672" cy="1008"/>
          </a:xfrm>
        </p:grpSpPr>
        <p:sp>
          <p:nvSpPr>
            <p:cNvPr id="42020" name="Rectangle 26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2021" name="Rectangle 27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PCB4</a:t>
              </a:r>
            </a:p>
          </p:txBody>
        </p:sp>
        <p:sp>
          <p:nvSpPr>
            <p:cNvPr id="42022" name="Rectangle 28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41998" name="Group 29"/>
          <p:cNvGrpSpPr>
            <a:grpSpLocks/>
          </p:cNvGrpSpPr>
          <p:nvPr/>
        </p:nvGrpSpPr>
        <p:grpSpPr bwMode="auto">
          <a:xfrm>
            <a:off x="5300663" y="4297363"/>
            <a:ext cx="990600" cy="1371600"/>
            <a:chOff x="2208" y="528"/>
            <a:chExt cx="672" cy="1008"/>
          </a:xfrm>
        </p:grpSpPr>
        <p:sp>
          <p:nvSpPr>
            <p:cNvPr id="42017" name="Rectangle 30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2018" name="Rectangle 31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PCB8</a:t>
              </a:r>
            </a:p>
          </p:txBody>
        </p:sp>
        <p:sp>
          <p:nvSpPr>
            <p:cNvPr id="42019" name="Rectangle 32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41999" name="Group 33"/>
          <p:cNvGrpSpPr>
            <a:grpSpLocks/>
          </p:cNvGrpSpPr>
          <p:nvPr/>
        </p:nvGrpSpPr>
        <p:grpSpPr bwMode="auto">
          <a:xfrm>
            <a:off x="7053263" y="4297363"/>
            <a:ext cx="990600" cy="1371600"/>
            <a:chOff x="2208" y="528"/>
            <a:chExt cx="672" cy="1008"/>
          </a:xfrm>
        </p:grpSpPr>
        <p:sp>
          <p:nvSpPr>
            <p:cNvPr id="42014" name="Rectangle 34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2015" name="Rectangle 35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PCB7</a:t>
              </a:r>
            </a:p>
          </p:txBody>
        </p:sp>
        <p:sp>
          <p:nvSpPr>
            <p:cNvPr id="42016" name="Rectangle 36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42000" name="Group 37"/>
          <p:cNvGrpSpPr>
            <a:grpSpLocks/>
          </p:cNvGrpSpPr>
          <p:nvPr/>
        </p:nvGrpSpPr>
        <p:grpSpPr bwMode="auto">
          <a:xfrm>
            <a:off x="8348663" y="4449763"/>
            <a:ext cx="304800" cy="304800"/>
            <a:chOff x="2448" y="2016"/>
            <a:chExt cx="192" cy="192"/>
          </a:xfrm>
        </p:grpSpPr>
        <p:sp>
          <p:nvSpPr>
            <p:cNvPr id="42010" name="Line 38"/>
            <p:cNvSpPr>
              <a:spLocks noChangeShapeType="1"/>
            </p:cNvSpPr>
            <p:nvPr/>
          </p:nvSpPr>
          <p:spPr bwMode="auto">
            <a:xfrm>
              <a:off x="2448" y="2112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1" name="Line 39"/>
            <p:cNvSpPr>
              <a:spLocks noChangeShapeType="1"/>
            </p:cNvSpPr>
            <p:nvPr/>
          </p:nvSpPr>
          <p:spPr bwMode="auto">
            <a:xfrm>
              <a:off x="2496" y="216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2" name="Line 40"/>
            <p:cNvSpPr>
              <a:spLocks noChangeShapeType="1"/>
            </p:cNvSpPr>
            <p:nvPr/>
          </p:nvSpPr>
          <p:spPr bwMode="auto">
            <a:xfrm>
              <a:off x="2520" y="2208"/>
              <a:ext cx="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3" name="Line 41"/>
            <p:cNvSpPr>
              <a:spLocks noChangeShapeType="1"/>
            </p:cNvSpPr>
            <p:nvPr/>
          </p:nvSpPr>
          <p:spPr bwMode="auto">
            <a:xfrm>
              <a:off x="2544" y="2016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2001" name="Line 42"/>
          <p:cNvSpPr>
            <a:spLocks noChangeShapeType="1"/>
          </p:cNvSpPr>
          <p:nvPr/>
        </p:nvSpPr>
        <p:spPr bwMode="auto">
          <a:xfrm>
            <a:off x="6291263" y="444976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02" name="Line 43"/>
          <p:cNvSpPr>
            <a:spLocks noChangeShapeType="1"/>
          </p:cNvSpPr>
          <p:nvPr/>
        </p:nvSpPr>
        <p:spPr bwMode="auto">
          <a:xfrm>
            <a:off x="8043863" y="4449763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03" name="Line 44"/>
          <p:cNvSpPr>
            <a:spLocks noChangeShapeType="1"/>
          </p:cNvSpPr>
          <p:nvPr/>
        </p:nvSpPr>
        <p:spPr bwMode="auto">
          <a:xfrm>
            <a:off x="2262188" y="4467225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04" name="Freeform 45"/>
          <p:cNvSpPr>
            <a:spLocks/>
          </p:cNvSpPr>
          <p:nvPr/>
        </p:nvSpPr>
        <p:spPr bwMode="auto">
          <a:xfrm>
            <a:off x="2633663" y="4525963"/>
            <a:ext cx="4419600" cy="1295400"/>
          </a:xfrm>
          <a:custGeom>
            <a:avLst/>
            <a:gdLst>
              <a:gd name="T0" fmla="*/ 0 w 3024"/>
              <a:gd name="T1" fmla="*/ 2147483647 h 912"/>
              <a:gd name="T2" fmla="*/ 2147483647 w 3024"/>
              <a:gd name="T3" fmla="*/ 2147483647 h 912"/>
              <a:gd name="T4" fmla="*/ 2147483647 w 3024"/>
              <a:gd name="T5" fmla="*/ 2147483647 h 912"/>
              <a:gd name="T6" fmla="*/ 2147483647 w 3024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24" h="912">
                <a:moveTo>
                  <a:pt x="0" y="192"/>
                </a:moveTo>
                <a:lnTo>
                  <a:pt x="816" y="912"/>
                </a:lnTo>
                <a:lnTo>
                  <a:pt x="2640" y="912"/>
                </a:lnTo>
                <a:lnTo>
                  <a:pt x="302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2005" name="Group 46"/>
          <p:cNvGrpSpPr>
            <a:grpSpLocks/>
          </p:cNvGrpSpPr>
          <p:nvPr/>
        </p:nvGrpSpPr>
        <p:grpSpPr bwMode="auto">
          <a:xfrm>
            <a:off x="2128838" y="4284663"/>
            <a:ext cx="990600" cy="611187"/>
            <a:chOff x="672" y="768"/>
            <a:chExt cx="720" cy="480"/>
          </a:xfrm>
        </p:grpSpPr>
        <p:sp>
          <p:nvSpPr>
            <p:cNvPr id="42008" name="Rectangle 47"/>
            <p:cNvSpPr>
              <a:spLocks noChangeArrowheads="1"/>
            </p:cNvSpPr>
            <p:nvPr/>
          </p:nvSpPr>
          <p:spPr bwMode="auto">
            <a:xfrm>
              <a:off x="672" y="768"/>
              <a:ext cx="720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Head</a:t>
              </a:r>
            </a:p>
          </p:txBody>
        </p:sp>
        <p:sp>
          <p:nvSpPr>
            <p:cNvPr id="42009" name="Rectangle 48"/>
            <p:cNvSpPr>
              <a:spLocks noChangeArrowheads="1"/>
            </p:cNvSpPr>
            <p:nvPr/>
          </p:nvSpPr>
          <p:spPr bwMode="auto">
            <a:xfrm>
              <a:off x="672" y="1008"/>
              <a:ext cx="720" cy="240"/>
            </a:xfrm>
            <a:prstGeom prst="rect">
              <a:avLst/>
            </a:prstGeom>
            <a:solidFill>
              <a:srgbClr val="FF66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Tail</a:t>
              </a:r>
            </a:p>
          </p:txBody>
        </p:sp>
      </p:grpSp>
      <p:sp>
        <p:nvSpPr>
          <p:cNvPr id="42006" name="Text Box 49"/>
          <p:cNvSpPr txBox="1">
            <a:spLocks noChangeArrowheads="1"/>
          </p:cNvSpPr>
          <p:nvPr/>
        </p:nvSpPr>
        <p:spPr bwMode="auto">
          <a:xfrm>
            <a:off x="1262063" y="4238625"/>
            <a:ext cx="76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Century Gothic" pitchFamily="34" charset="0"/>
                <a:ea typeface="宋体" pitchFamily="2" charset="-122"/>
              </a:rPr>
              <a:t>就绪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Century Gothic" pitchFamily="34" charset="0"/>
                <a:ea typeface="宋体" pitchFamily="2" charset="-122"/>
              </a:rPr>
              <a:t>队列</a:t>
            </a:r>
          </a:p>
        </p:txBody>
      </p:sp>
      <p:sp>
        <p:nvSpPr>
          <p:cNvPr id="42007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3.5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进程调度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3.5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进程调度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3629025" y="5203825"/>
            <a:ext cx="25892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>
                <a:latin typeface="Times New Roman" pitchFamily="18" charset="0"/>
                <a:ea typeface="宋体" pitchFamily="2" charset="-122"/>
              </a:rPr>
              <a:t>单一的阻塞队列</a:t>
            </a:r>
            <a:endParaRPr kumimoji="0" lang="zh-CN" altLang="en-US" sz="2000"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43012" name="Picture 4" descr="未标题-1 拷贝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2095500"/>
            <a:ext cx="7091362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1204913" y="2433638"/>
            <a:ext cx="971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允许进入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3057525" y="2228850"/>
            <a:ext cx="971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就绪队列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4524375" y="2424113"/>
            <a:ext cx="971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分派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5605463" y="2605088"/>
            <a:ext cx="971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CPU</a:t>
            </a: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6648450" y="2190750"/>
            <a:ext cx="971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释放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4076700" y="3233738"/>
            <a:ext cx="13001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超时（时间片到）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5429250" y="4029075"/>
            <a:ext cx="13001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等待事件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2986088" y="3829050"/>
            <a:ext cx="11287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阻塞队列</a:t>
            </a: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1138238" y="4195763"/>
            <a:ext cx="11287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事件发生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3.5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进程调度</a:t>
            </a:r>
          </a:p>
        </p:txBody>
      </p:sp>
      <p:pic>
        <p:nvPicPr>
          <p:cNvPr id="44035" name="Picture 3" descr="未标题-1 拷贝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58"/>
          <a:stretch>
            <a:fillRect/>
          </a:stretch>
        </p:blipFill>
        <p:spPr bwMode="auto">
          <a:xfrm>
            <a:off x="933450" y="1335088"/>
            <a:ext cx="7177088" cy="468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157663" y="6032500"/>
            <a:ext cx="298926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>
                <a:latin typeface="Times New Roman" pitchFamily="18" charset="0"/>
                <a:ea typeface="宋体" pitchFamily="2" charset="-122"/>
              </a:rPr>
              <a:t>多条阻塞队列</a:t>
            </a:r>
            <a:endParaRPr kumimoji="0" lang="zh-CN" altLang="en-US" sz="20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090613" y="1504950"/>
            <a:ext cx="971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允许进入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2957513" y="1328738"/>
            <a:ext cx="971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就绪队列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4495800" y="1495425"/>
            <a:ext cx="971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分派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5576888" y="1676400"/>
            <a:ext cx="971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CPU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6619875" y="1219200"/>
            <a:ext cx="971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释放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4048125" y="2305050"/>
            <a:ext cx="13001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超时（时间片到）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5314950" y="3057525"/>
            <a:ext cx="13001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事件</a:t>
            </a:r>
            <a:r>
              <a:rPr kumimoji="0" lang="en-US" altLang="zh-CN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等待</a:t>
            </a:r>
          </a:p>
        </p:txBody>
      </p:sp>
      <p:sp>
        <p:nvSpPr>
          <p:cNvPr id="44044" name="Rectangle 12"/>
          <p:cNvSpPr>
            <a:spLocks noChangeArrowheads="1"/>
          </p:cNvSpPr>
          <p:nvPr/>
        </p:nvSpPr>
        <p:spPr bwMode="auto">
          <a:xfrm>
            <a:off x="2957513" y="2900363"/>
            <a:ext cx="11287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事件</a:t>
            </a:r>
            <a:r>
              <a:rPr kumimoji="0" lang="en-US" altLang="zh-CN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队列</a:t>
            </a:r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966788" y="3224213"/>
            <a:ext cx="11287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事件</a:t>
            </a:r>
            <a:r>
              <a:rPr kumimoji="0" lang="en-US" altLang="zh-CN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发生</a:t>
            </a:r>
          </a:p>
        </p:txBody>
      </p:sp>
      <p:sp>
        <p:nvSpPr>
          <p:cNvPr id="44046" name="Rectangle 14"/>
          <p:cNvSpPr>
            <a:spLocks noChangeArrowheads="1"/>
          </p:cNvSpPr>
          <p:nvPr/>
        </p:nvSpPr>
        <p:spPr bwMode="auto">
          <a:xfrm>
            <a:off x="5310188" y="3838575"/>
            <a:ext cx="13001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事件</a:t>
            </a:r>
            <a:r>
              <a:rPr kumimoji="0" lang="en-US" altLang="zh-CN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等待</a:t>
            </a:r>
          </a:p>
        </p:txBody>
      </p:sp>
      <p:sp>
        <p:nvSpPr>
          <p:cNvPr id="44047" name="Rectangle 15"/>
          <p:cNvSpPr>
            <a:spLocks noChangeArrowheads="1"/>
          </p:cNvSpPr>
          <p:nvPr/>
        </p:nvSpPr>
        <p:spPr bwMode="auto">
          <a:xfrm>
            <a:off x="2952750" y="3681413"/>
            <a:ext cx="11287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事件</a:t>
            </a:r>
            <a:r>
              <a:rPr kumimoji="0" lang="en-US" altLang="zh-CN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队列</a:t>
            </a:r>
          </a:p>
        </p:txBody>
      </p:sp>
      <p:sp>
        <p:nvSpPr>
          <p:cNvPr id="44048" name="Rectangle 16"/>
          <p:cNvSpPr>
            <a:spLocks noChangeArrowheads="1"/>
          </p:cNvSpPr>
          <p:nvPr/>
        </p:nvSpPr>
        <p:spPr bwMode="auto">
          <a:xfrm>
            <a:off x="962025" y="4005263"/>
            <a:ext cx="11287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事件</a:t>
            </a:r>
            <a:r>
              <a:rPr kumimoji="0" lang="en-US" altLang="zh-CN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发生</a:t>
            </a:r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5319713" y="5276850"/>
            <a:ext cx="13001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事件</a:t>
            </a:r>
            <a:r>
              <a:rPr kumimoji="0" lang="en-US" altLang="zh-CN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n</a:t>
            </a: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等待</a:t>
            </a:r>
          </a:p>
        </p:txBody>
      </p:sp>
      <p:sp>
        <p:nvSpPr>
          <p:cNvPr id="44050" name="Rectangle 18"/>
          <p:cNvSpPr>
            <a:spLocks noChangeArrowheads="1"/>
          </p:cNvSpPr>
          <p:nvPr/>
        </p:nvSpPr>
        <p:spPr bwMode="auto">
          <a:xfrm>
            <a:off x="2962275" y="5105400"/>
            <a:ext cx="11287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事件</a:t>
            </a:r>
            <a:r>
              <a:rPr kumimoji="0" lang="en-US" altLang="zh-CN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n</a:t>
            </a: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队列</a:t>
            </a:r>
          </a:p>
        </p:txBody>
      </p:sp>
      <p:sp>
        <p:nvSpPr>
          <p:cNvPr id="44051" name="Rectangle 19"/>
          <p:cNvSpPr>
            <a:spLocks noChangeArrowheads="1"/>
          </p:cNvSpPr>
          <p:nvPr/>
        </p:nvSpPr>
        <p:spPr bwMode="auto">
          <a:xfrm>
            <a:off x="971550" y="5443538"/>
            <a:ext cx="11287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事件</a:t>
            </a:r>
            <a:r>
              <a:rPr kumimoji="0" lang="en-US" altLang="zh-CN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n</a:t>
            </a:r>
            <a:r>
              <a:rPr kumimoji="0" lang="zh-CN" altLang="en-US" sz="1600" b="1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发生</a:t>
            </a:r>
          </a:p>
        </p:txBody>
      </p:sp>
      <p:sp>
        <p:nvSpPr>
          <p:cNvPr id="44052" name="Rectangle 20"/>
          <p:cNvSpPr>
            <a:spLocks noChangeArrowheads="1"/>
          </p:cNvSpPr>
          <p:nvPr/>
        </p:nvSpPr>
        <p:spPr bwMode="auto">
          <a:xfrm rot="5400000">
            <a:off x="3194050" y="4635500"/>
            <a:ext cx="6858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600" b="1">
                <a:solidFill>
                  <a:srgbClr val="000099"/>
                </a:solidFill>
                <a:latin typeface="宋体" pitchFamily="2" charset="-122"/>
                <a:ea typeface="黑体" pitchFamily="2" charset="-122"/>
              </a:rPr>
              <a:t>···</a:t>
            </a:r>
            <a:endParaRPr kumimoji="0" lang="en-US" altLang="zh-CN" sz="1600" b="1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3.5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进程调度</a:t>
            </a: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3.5.2 </a:t>
            </a:r>
            <a:r>
              <a:rPr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调度程序</a:t>
            </a:r>
            <a:endParaRPr lang="zh-CN" altLang="en-US" sz="1800">
              <a:ea typeface="黑体" pitchFamily="2" charset="-122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1173163" y="1628775"/>
            <a:ext cx="7064375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200" b="1" dirty="0">
                <a:ea typeface="宋体" pitchFamily="2" charset="-122"/>
              </a:rPr>
              <a:t>调度种类：</a:t>
            </a:r>
            <a:endParaRPr lang="zh-CN" altLang="en-US" sz="2200" b="1" dirty="0">
              <a:solidFill>
                <a:srgbClr val="A50021"/>
              </a:solidFill>
              <a:ea typeface="宋体" pitchFamily="2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2200" b="1" dirty="0">
                <a:ea typeface="宋体" pitchFamily="2" charset="-122"/>
              </a:rPr>
              <a:t> 长期调度程序（作业调度程序）：</a:t>
            </a:r>
            <a: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  <a:t/>
            </a:r>
            <a:b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</a:br>
            <a: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  <a:t>        </a:t>
            </a:r>
            <a:r>
              <a:rPr lang="zh-CN" altLang="en-US" sz="2200" b="1" dirty="0" smtClean="0">
                <a:solidFill>
                  <a:srgbClr val="000099"/>
                </a:solidFill>
                <a:ea typeface="宋体" pitchFamily="2" charset="-122"/>
              </a:rPr>
              <a:t>从</a:t>
            </a:r>
            <a: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  <a:t>磁盘缓冲池中选择进程</a:t>
            </a:r>
            <a:r>
              <a:rPr lang="zh-CN" altLang="en-US" sz="2200" b="1" dirty="0" smtClean="0">
                <a:solidFill>
                  <a:srgbClr val="000099"/>
                </a:solidFill>
                <a:ea typeface="宋体" pitchFamily="2" charset="-122"/>
              </a:rPr>
              <a:t>；</a:t>
            </a:r>
            <a:r>
              <a:rPr lang="zh-CN" altLang="en-US" sz="2200" b="1" i="1" dirty="0" smtClean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批处理或大规模分布式</a:t>
            </a:r>
            <a:endParaRPr lang="zh-CN" altLang="en-US" sz="2200" b="1" i="1" dirty="0">
              <a:solidFill>
                <a:schemeClr val="bg1">
                  <a:lumMod val="50000"/>
                </a:schemeClr>
              </a:solidFill>
              <a:ea typeface="宋体" pitchFamily="2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2200" b="1" dirty="0">
                <a:ea typeface="宋体" pitchFamily="2" charset="-122"/>
              </a:rPr>
              <a:t> 中期调度程序：</a:t>
            </a:r>
            <a: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  <a:t/>
            </a:r>
            <a:b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</a:br>
            <a: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  <a:t>        </a:t>
            </a:r>
            <a:r>
              <a:rPr lang="zh-CN" altLang="en-US" sz="2200" b="1" dirty="0" smtClean="0">
                <a:solidFill>
                  <a:srgbClr val="000099"/>
                </a:solidFill>
                <a:ea typeface="宋体" pitchFamily="2" charset="-122"/>
              </a:rPr>
              <a:t>内</a:t>
            </a:r>
            <a: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  <a:t>外存“交换”进程</a:t>
            </a: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2200" b="1" dirty="0">
                <a:ea typeface="宋体" pitchFamily="2" charset="-122"/>
              </a:rPr>
              <a:t> 短期调度程序（</a:t>
            </a:r>
            <a:r>
              <a:rPr lang="en-US" altLang="zh-CN" sz="2200" b="1" dirty="0">
                <a:ea typeface="宋体" pitchFamily="2" charset="-122"/>
              </a:rPr>
              <a:t>CPU</a:t>
            </a:r>
            <a:r>
              <a:rPr lang="zh-CN" altLang="en-US" sz="2200" b="1" dirty="0">
                <a:ea typeface="宋体" pitchFamily="2" charset="-122"/>
              </a:rPr>
              <a:t>调度程序）：</a:t>
            </a:r>
            <a:br>
              <a:rPr lang="zh-CN" altLang="en-US" sz="2200" b="1" dirty="0">
                <a:ea typeface="宋体" pitchFamily="2" charset="-122"/>
              </a:rPr>
            </a:br>
            <a:r>
              <a:rPr lang="zh-CN" altLang="en-US" sz="2200" b="1" dirty="0">
                <a:ea typeface="宋体" pitchFamily="2" charset="-122"/>
              </a:rPr>
              <a:t>        </a:t>
            </a:r>
            <a:r>
              <a:rPr lang="zh-CN" altLang="en-US" sz="2200" b="1" dirty="0" smtClean="0">
                <a:solidFill>
                  <a:srgbClr val="000099"/>
                </a:solidFill>
                <a:ea typeface="宋体" pitchFamily="2" charset="-122"/>
              </a:rPr>
              <a:t>选择</a:t>
            </a:r>
            <a:r>
              <a:rPr lang="zh-CN" altLang="en-US" sz="2200" b="1" dirty="0">
                <a:solidFill>
                  <a:srgbClr val="000099"/>
                </a:solidFill>
                <a:ea typeface="宋体" pitchFamily="2" charset="-122"/>
              </a:rPr>
              <a:t>就绪态的进程并为其分配</a:t>
            </a:r>
            <a:r>
              <a:rPr lang="en-US" altLang="zh-CN" sz="2200" b="1" dirty="0">
                <a:solidFill>
                  <a:srgbClr val="000099"/>
                </a:solidFill>
                <a:ea typeface="宋体" pitchFamily="2" charset="-122"/>
              </a:rPr>
              <a:t>CPU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06450"/>
            <a:ext cx="8229600" cy="576263"/>
          </a:xfrm>
        </p:spPr>
        <p:txBody>
          <a:bodyPr/>
          <a:lstStyle/>
          <a:p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程序执行的细节</a:t>
            </a:r>
            <a:endParaRPr lang="en-US" altLang="zh-CN" sz="280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1062038" y="1524000"/>
            <a:ext cx="3200400" cy="3789363"/>
            <a:chOff x="669" y="960"/>
            <a:chExt cx="2016" cy="2387"/>
          </a:xfrm>
        </p:grpSpPr>
        <p:sp>
          <p:nvSpPr>
            <p:cNvPr id="6163" name="Rectangle 4"/>
            <p:cNvSpPr>
              <a:spLocks noChangeArrowheads="1"/>
            </p:cNvSpPr>
            <p:nvPr/>
          </p:nvSpPr>
          <p:spPr bwMode="auto">
            <a:xfrm>
              <a:off x="669" y="960"/>
              <a:ext cx="1683" cy="23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6164" name="Text Box 5"/>
            <p:cNvSpPr txBox="1">
              <a:spLocks noChangeArrowheads="1"/>
            </p:cNvSpPr>
            <p:nvPr/>
          </p:nvSpPr>
          <p:spPr bwMode="auto">
            <a:xfrm>
              <a:off x="669" y="1008"/>
              <a:ext cx="2016" cy="2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latin typeface="Arial" charset="0"/>
                  <a:ea typeface="宋体" pitchFamily="2" charset="-122"/>
                </a:rPr>
                <a:t>代码段：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latin typeface="Tahoma" pitchFamily="34" charset="0"/>
                  <a:ea typeface="宋体" pitchFamily="2" charset="-122"/>
                </a:rPr>
                <a:t>  </a:t>
              </a: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mov ax, [100]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mov bx, [104]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add ax, bx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……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en-US" altLang="zh-CN" sz="2000" b="1">
                <a:latin typeface="Tahoma" pitchFamily="34" charset="0"/>
                <a:ea typeface="宋体" pitchFamily="2" charset="-122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latin typeface="Tahoma" pitchFamily="34" charset="0"/>
                  <a:ea typeface="宋体" pitchFamily="2" charset="-122"/>
                </a:rPr>
                <a:t> </a:t>
              </a: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100:   0     //sum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104:   1     // i</a:t>
              </a:r>
            </a:p>
          </p:txBody>
        </p:sp>
      </p:grpSp>
      <p:sp>
        <p:nvSpPr>
          <p:cNvPr id="254982" name="AutoShape 6"/>
          <p:cNvSpPr>
            <a:spLocks noChangeArrowheads="1"/>
          </p:cNvSpPr>
          <p:nvPr/>
        </p:nvSpPr>
        <p:spPr bwMode="auto">
          <a:xfrm>
            <a:off x="3276600" y="2209800"/>
            <a:ext cx="842963" cy="204788"/>
          </a:xfrm>
          <a:prstGeom prst="rightArrow">
            <a:avLst>
              <a:gd name="adj1" fmla="val 50000"/>
              <a:gd name="adj2" fmla="val 102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grpSp>
        <p:nvGrpSpPr>
          <p:cNvPr id="254983" name="Group 7"/>
          <p:cNvGrpSpPr>
            <a:grpSpLocks/>
          </p:cNvGrpSpPr>
          <p:nvPr/>
        </p:nvGrpSpPr>
        <p:grpSpPr bwMode="auto">
          <a:xfrm>
            <a:off x="228600" y="2085975"/>
            <a:ext cx="998538" cy="466725"/>
            <a:chOff x="139" y="1338"/>
            <a:chExt cx="629" cy="294"/>
          </a:xfrm>
        </p:grpSpPr>
        <p:sp>
          <p:nvSpPr>
            <p:cNvPr id="6161" name="Rectangle 8"/>
            <p:cNvSpPr>
              <a:spLocks noChangeArrowheads="1"/>
            </p:cNvSpPr>
            <p:nvPr/>
          </p:nvSpPr>
          <p:spPr bwMode="auto">
            <a:xfrm>
              <a:off x="139" y="1338"/>
              <a:ext cx="389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PC</a:t>
              </a:r>
            </a:p>
          </p:txBody>
        </p:sp>
        <p:sp>
          <p:nvSpPr>
            <p:cNvPr id="6162" name="AutoShape 9"/>
            <p:cNvSpPr>
              <a:spLocks noChangeArrowheads="1"/>
            </p:cNvSpPr>
            <p:nvPr/>
          </p:nvSpPr>
          <p:spPr bwMode="auto">
            <a:xfrm>
              <a:off x="528" y="1479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</p:grpSp>
      <p:grpSp>
        <p:nvGrpSpPr>
          <p:cNvPr id="254986" name="Group 10"/>
          <p:cNvGrpSpPr>
            <a:grpSpLocks/>
          </p:cNvGrpSpPr>
          <p:nvPr/>
        </p:nvGrpSpPr>
        <p:grpSpPr bwMode="auto">
          <a:xfrm>
            <a:off x="4343400" y="2057400"/>
            <a:ext cx="3429000" cy="466725"/>
            <a:chOff x="2736" y="1296"/>
            <a:chExt cx="2160" cy="294"/>
          </a:xfrm>
        </p:grpSpPr>
        <p:sp>
          <p:nvSpPr>
            <p:cNvPr id="6159" name="Text Box 11"/>
            <p:cNvSpPr txBox="1">
              <a:spLocks noChangeArrowheads="1"/>
            </p:cNvSpPr>
            <p:nvPr/>
          </p:nvSpPr>
          <p:spPr bwMode="auto">
            <a:xfrm>
              <a:off x="2736" y="1296"/>
              <a:ext cx="1488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latin typeface="Arial" charset="0"/>
                  <a:ea typeface="宋体" pitchFamily="2" charset="-122"/>
                </a:rPr>
                <a:t>mov ax, [100]</a:t>
              </a:r>
            </a:p>
          </p:txBody>
        </p:sp>
        <p:sp>
          <p:nvSpPr>
            <p:cNvPr id="6160" name="Text Box 12"/>
            <p:cNvSpPr txBox="1">
              <a:spLocks noChangeArrowheads="1"/>
            </p:cNvSpPr>
            <p:nvPr/>
          </p:nvSpPr>
          <p:spPr bwMode="auto">
            <a:xfrm>
              <a:off x="4320" y="1296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CC0000"/>
                  </a:solidFill>
                  <a:latin typeface="Arial" charset="0"/>
                  <a:ea typeface="宋体" pitchFamily="2" charset="-122"/>
                </a:rPr>
                <a:t>IR</a:t>
              </a:r>
            </a:p>
          </p:txBody>
        </p:sp>
      </p:grpSp>
      <p:grpSp>
        <p:nvGrpSpPr>
          <p:cNvPr id="254989" name="Group 13"/>
          <p:cNvGrpSpPr>
            <a:grpSpLocks/>
          </p:cNvGrpSpPr>
          <p:nvPr/>
        </p:nvGrpSpPr>
        <p:grpSpPr bwMode="auto">
          <a:xfrm>
            <a:off x="6553200" y="2957513"/>
            <a:ext cx="1752600" cy="481012"/>
            <a:chOff x="4128" y="1863"/>
            <a:chExt cx="1104" cy="303"/>
          </a:xfrm>
        </p:grpSpPr>
        <p:sp>
          <p:nvSpPr>
            <p:cNvPr id="6157" name="Text Box 14"/>
            <p:cNvSpPr txBox="1">
              <a:spLocks noChangeArrowheads="1"/>
            </p:cNvSpPr>
            <p:nvPr/>
          </p:nvSpPr>
          <p:spPr bwMode="auto">
            <a:xfrm>
              <a:off x="4128" y="1872"/>
              <a:ext cx="48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en-US" sz="240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58" name="Text Box 15"/>
            <p:cNvSpPr txBox="1">
              <a:spLocks noChangeArrowheads="1"/>
            </p:cNvSpPr>
            <p:nvPr/>
          </p:nvSpPr>
          <p:spPr bwMode="auto">
            <a:xfrm>
              <a:off x="4656" y="1863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ax</a:t>
              </a:r>
            </a:p>
          </p:txBody>
        </p:sp>
      </p:grpSp>
      <p:grpSp>
        <p:nvGrpSpPr>
          <p:cNvPr id="254992" name="Group 16"/>
          <p:cNvGrpSpPr>
            <a:grpSpLocks/>
          </p:cNvGrpSpPr>
          <p:nvPr/>
        </p:nvGrpSpPr>
        <p:grpSpPr bwMode="auto">
          <a:xfrm>
            <a:off x="5410200" y="2590800"/>
            <a:ext cx="1143000" cy="609600"/>
            <a:chOff x="3408" y="1632"/>
            <a:chExt cx="720" cy="384"/>
          </a:xfrm>
        </p:grpSpPr>
        <p:sp>
          <p:nvSpPr>
            <p:cNvPr id="6155" name="Line 17"/>
            <p:cNvSpPr>
              <a:spLocks noChangeShapeType="1"/>
            </p:cNvSpPr>
            <p:nvPr/>
          </p:nvSpPr>
          <p:spPr bwMode="auto">
            <a:xfrm>
              <a:off x="3408" y="1632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6" name="Line 18"/>
            <p:cNvSpPr>
              <a:spLocks noChangeShapeType="1"/>
            </p:cNvSpPr>
            <p:nvPr/>
          </p:nvSpPr>
          <p:spPr bwMode="auto">
            <a:xfrm>
              <a:off x="3408" y="2016"/>
              <a:ext cx="7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4995" name="Text Box 19"/>
          <p:cNvSpPr txBox="1">
            <a:spLocks noChangeArrowheads="1"/>
          </p:cNvSpPr>
          <p:nvPr/>
        </p:nvSpPr>
        <p:spPr bwMode="auto">
          <a:xfrm>
            <a:off x="6767513" y="2986088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Arial" charset="0"/>
                <a:ea typeface="宋体" pitchFamily="2" charset="-122"/>
              </a:rPr>
              <a:t>0</a:t>
            </a:r>
          </a:p>
        </p:txBody>
      </p:sp>
      <p:sp>
        <p:nvSpPr>
          <p:cNvPr id="6154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3.1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进程的引入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4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4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4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82" grpId="0" animBg="1"/>
      <p:bldP spid="25499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Line 2"/>
          <p:cNvSpPr>
            <a:spLocks noChangeShapeType="1"/>
          </p:cNvSpPr>
          <p:nvPr/>
        </p:nvSpPr>
        <p:spPr bwMode="auto">
          <a:xfrm>
            <a:off x="2590800" y="4953000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9731" name="Freeform 3"/>
          <p:cNvSpPr>
            <a:spLocks/>
          </p:cNvSpPr>
          <p:nvPr/>
        </p:nvSpPr>
        <p:spPr bwMode="auto">
          <a:xfrm>
            <a:off x="2667000" y="3048000"/>
            <a:ext cx="3733800" cy="1295400"/>
          </a:xfrm>
          <a:custGeom>
            <a:avLst/>
            <a:gdLst>
              <a:gd name="T0" fmla="*/ 0 w 2544"/>
              <a:gd name="T1" fmla="*/ 2147483647 h 816"/>
              <a:gd name="T2" fmla="*/ 2147483647 w 2544"/>
              <a:gd name="T3" fmla="*/ 2147483647 h 816"/>
              <a:gd name="T4" fmla="*/ 2147483647 w 2544"/>
              <a:gd name="T5" fmla="*/ 2147483647 h 816"/>
              <a:gd name="T6" fmla="*/ 2147483647 w 2544"/>
              <a:gd name="T7" fmla="*/ 0 h 8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44" h="816">
                <a:moveTo>
                  <a:pt x="0" y="96"/>
                </a:moveTo>
                <a:lnTo>
                  <a:pt x="1488" y="816"/>
                </a:lnTo>
                <a:lnTo>
                  <a:pt x="2160" y="816"/>
                </a:lnTo>
                <a:lnTo>
                  <a:pt x="254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xfrm>
            <a:off x="600075" y="977900"/>
            <a:ext cx="6561138" cy="576263"/>
          </a:xfrm>
        </p:spPr>
        <p:txBody>
          <a:bodyPr/>
          <a:lstStyle/>
          <a:p>
            <a:pPr algn="l"/>
            <a:r>
              <a:rPr lang="zh-CN" altLang="en-US" sz="240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调度情况</a:t>
            </a:r>
            <a:r>
              <a:rPr lang="en-US" altLang="zh-CN" sz="240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 因等待某些事件而让出</a:t>
            </a:r>
            <a:r>
              <a:rPr lang="en-US" altLang="zh-CN" sz="240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</a:p>
        </p:txBody>
      </p:sp>
      <p:grpSp>
        <p:nvGrpSpPr>
          <p:cNvPr id="46085" name="Group 5"/>
          <p:cNvGrpSpPr>
            <a:grpSpLocks/>
          </p:cNvGrpSpPr>
          <p:nvPr/>
        </p:nvGrpSpPr>
        <p:grpSpPr bwMode="auto">
          <a:xfrm>
            <a:off x="685800" y="1787525"/>
            <a:ext cx="7947025" cy="469900"/>
            <a:chOff x="384" y="2584"/>
            <a:chExt cx="5006" cy="296"/>
          </a:xfrm>
        </p:grpSpPr>
        <p:sp>
          <p:nvSpPr>
            <p:cNvPr id="46150" name="Text Box 6"/>
            <p:cNvSpPr txBox="1">
              <a:spLocks noChangeArrowheads="1"/>
            </p:cNvSpPr>
            <p:nvPr/>
          </p:nvSpPr>
          <p:spPr bwMode="auto">
            <a:xfrm>
              <a:off x="384" y="2584"/>
              <a:ext cx="785" cy="296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sum</a:t>
              </a:r>
            </a:p>
          </p:txBody>
        </p:sp>
        <p:sp>
          <p:nvSpPr>
            <p:cNvPr id="46151" name="Line 7"/>
            <p:cNvSpPr>
              <a:spLocks noChangeShapeType="1"/>
            </p:cNvSpPr>
            <p:nvPr/>
          </p:nvSpPr>
          <p:spPr bwMode="auto">
            <a:xfrm>
              <a:off x="1169" y="2735"/>
              <a:ext cx="576" cy="0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52" name="Text Box 8"/>
            <p:cNvSpPr txBox="1">
              <a:spLocks noChangeArrowheads="1"/>
            </p:cNvSpPr>
            <p:nvPr/>
          </p:nvSpPr>
          <p:spPr bwMode="auto">
            <a:xfrm>
              <a:off x="1748" y="2602"/>
              <a:ext cx="118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(</a:t>
              </a:r>
              <a:r>
                <a:rPr kumimoji="0" lang="zh-CN" altLang="en-US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等待文件输出</a:t>
              </a:r>
              <a:r>
                <a:rPr kumimoji="0" lang="en-US" altLang="zh-CN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)</a:t>
              </a:r>
              <a:endParaRPr kumimoji="0" lang="en-US" altLang="zh-CN" sz="4400">
                <a:solidFill>
                  <a:srgbClr val="0F0C19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153" name="Line 9"/>
            <p:cNvSpPr>
              <a:spLocks noChangeShapeType="1"/>
            </p:cNvSpPr>
            <p:nvPr/>
          </p:nvSpPr>
          <p:spPr bwMode="auto">
            <a:xfrm flipV="1">
              <a:off x="2945" y="2726"/>
              <a:ext cx="624" cy="4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54" name="Line 10"/>
            <p:cNvSpPr>
              <a:spLocks noChangeShapeType="1"/>
            </p:cNvSpPr>
            <p:nvPr/>
          </p:nvSpPr>
          <p:spPr bwMode="auto">
            <a:xfrm>
              <a:off x="2945" y="2604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55" name="Line 11"/>
            <p:cNvSpPr>
              <a:spLocks noChangeShapeType="1"/>
            </p:cNvSpPr>
            <p:nvPr/>
          </p:nvSpPr>
          <p:spPr bwMode="auto">
            <a:xfrm>
              <a:off x="1745" y="2603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56" name="Text Box 12"/>
            <p:cNvSpPr txBox="1">
              <a:spLocks noChangeArrowheads="1"/>
            </p:cNvSpPr>
            <p:nvPr/>
          </p:nvSpPr>
          <p:spPr bwMode="auto">
            <a:xfrm>
              <a:off x="3569" y="2609"/>
              <a:ext cx="118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(</a:t>
              </a:r>
              <a:r>
                <a:rPr kumimoji="0" lang="zh-CN" altLang="en-US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等待文件输出</a:t>
              </a:r>
              <a:r>
                <a:rPr kumimoji="0" lang="en-US" altLang="zh-CN" sz="2000" b="1">
                  <a:solidFill>
                    <a:srgbClr val="0F0C19"/>
                  </a:solidFill>
                  <a:latin typeface="Arial" charset="0"/>
                  <a:ea typeface="宋体" pitchFamily="2" charset="-122"/>
                </a:rPr>
                <a:t>)</a:t>
              </a:r>
              <a:endParaRPr kumimoji="0" lang="en-US" altLang="zh-CN" sz="4400">
                <a:solidFill>
                  <a:srgbClr val="0F0C19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157" name="Line 13"/>
            <p:cNvSpPr>
              <a:spLocks noChangeShapeType="1"/>
            </p:cNvSpPr>
            <p:nvPr/>
          </p:nvSpPr>
          <p:spPr bwMode="auto">
            <a:xfrm flipV="1">
              <a:off x="4766" y="2735"/>
              <a:ext cx="624" cy="4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58" name="Line 14"/>
            <p:cNvSpPr>
              <a:spLocks noChangeShapeType="1"/>
            </p:cNvSpPr>
            <p:nvPr/>
          </p:nvSpPr>
          <p:spPr bwMode="auto">
            <a:xfrm>
              <a:off x="4766" y="2611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59" name="Line 15"/>
            <p:cNvSpPr>
              <a:spLocks noChangeShapeType="1"/>
            </p:cNvSpPr>
            <p:nvPr/>
          </p:nvSpPr>
          <p:spPr bwMode="auto">
            <a:xfrm>
              <a:off x="3566" y="2610"/>
              <a:ext cx="0" cy="240"/>
            </a:xfrm>
            <a:prstGeom prst="line">
              <a:avLst/>
            </a:prstGeom>
            <a:noFill/>
            <a:ln w="57150">
              <a:solidFill>
                <a:srgbClr val="0F0C1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9745" name="Group 17"/>
          <p:cNvGrpSpPr>
            <a:grpSpLocks/>
          </p:cNvGrpSpPr>
          <p:nvPr/>
        </p:nvGrpSpPr>
        <p:grpSpPr bwMode="auto">
          <a:xfrm>
            <a:off x="4648200" y="2743200"/>
            <a:ext cx="990600" cy="1371600"/>
            <a:chOff x="2208" y="528"/>
            <a:chExt cx="672" cy="1008"/>
          </a:xfrm>
        </p:grpSpPr>
        <p:sp>
          <p:nvSpPr>
            <p:cNvPr id="46147" name="Rectangle 18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6148" name="Rectangle 19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PCB1</a:t>
              </a:r>
            </a:p>
          </p:txBody>
        </p:sp>
        <p:sp>
          <p:nvSpPr>
            <p:cNvPr id="46149" name="Rectangle 20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sp>
        <p:nvSpPr>
          <p:cNvPr id="329749" name="Line 21"/>
          <p:cNvSpPr>
            <a:spLocks noChangeShapeType="1"/>
          </p:cNvSpPr>
          <p:nvPr/>
        </p:nvSpPr>
        <p:spPr bwMode="auto">
          <a:xfrm>
            <a:off x="5638800" y="28956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9750" name="Group 22"/>
          <p:cNvGrpSpPr>
            <a:grpSpLocks/>
          </p:cNvGrpSpPr>
          <p:nvPr/>
        </p:nvGrpSpPr>
        <p:grpSpPr bwMode="auto">
          <a:xfrm>
            <a:off x="6477000" y="2743200"/>
            <a:ext cx="990600" cy="1371600"/>
            <a:chOff x="2208" y="528"/>
            <a:chExt cx="672" cy="1008"/>
          </a:xfrm>
        </p:grpSpPr>
        <p:sp>
          <p:nvSpPr>
            <p:cNvPr id="46144" name="Rectangle 23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6145" name="Rectangle 24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PCB6</a:t>
              </a:r>
            </a:p>
          </p:txBody>
        </p:sp>
        <p:sp>
          <p:nvSpPr>
            <p:cNvPr id="46146" name="Rectangle 25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329754" name="Group 26"/>
          <p:cNvGrpSpPr>
            <a:grpSpLocks/>
          </p:cNvGrpSpPr>
          <p:nvPr/>
        </p:nvGrpSpPr>
        <p:grpSpPr bwMode="auto">
          <a:xfrm>
            <a:off x="5638800" y="2895600"/>
            <a:ext cx="609600" cy="288925"/>
            <a:chOff x="4704" y="3019"/>
            <a:chExt cx="384" cy="182"/>
          </a:xfrm>
        </p:grpSpPr>
        <p:grpSp>
          <p:nvGrpSpPr>
            <p:cNvPr id="46138" name="Group 27"/>
            <p:cNvGrpSpPr>
              <a:grpSpLocks/>
            </p:cNvGrpSpPr>
            <p:nvPr/>
          </p:nvGrpSpPr>
          <p:grpSpPr bwMode="auto">
            <a:xfrm>
              <a:off x="4896" y="3019"/>
              <a:ext cx="192" cy="182"/>
              <a:chOff x="2448" y="2016"/>
              <a:chExt cx="192" cy="192"/>
            </a:xfrm>
          </p:grpSpPr>
          <p:sp>
            <p:nvSpPr>
              <p:cNvPr id="46140" name="Line 28"/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1" name="Line 29"/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2" name="Line 30"/>
              <p:cNvSpPr>
                <a:spLocks noChangeShapeType="1"/>
              </p:cNvSpPr>
              <p:nvPr/>
            </p:nvSpPr>
            <p:spPr bwMode="auto">
              <a:xfrm>
                <a:off x="2520" y="2208"/>
                <a:ext cx="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43" name="Line 31"/>
              <p:cNvSpPr>
                <a:spLocks noChangeShapeType="1"/>
              </p:cNvSpPr>
              <p:nvPr/>
            </p:nvSpPr>
            <p:spPr bwMode="auto">
              <a:xfrm>
                <a:off x="2544" y="20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6139" name="Line 32"/>
            <p:cNvSpPr>
              <a:spLocks noChangeShapeType="1"/>
            </p:cNvSpPr>
            <p:nvPr/>
          </p:nvSpPr>
          <p:spPr bwMode="auto">
            <a:xfrm>
              <a:off x="4704" y="3019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29761" name="Line 33"/>
          <p:cNvSpPr>
            <a:spLocks noChangeShapeType="1"/>
          </p:cNvSpPr>
          <p:nvPr/>
        </p:nvSpPr>
        <p:spPr bwMode="auto">
          <a:xfrm>
            <a:off x="2438400" y="2895600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9762" name="Freeform 34"/>
          <p:cNvSpPr>
            <a:spLocks/>
          </p:cNvSpPr>
          <p:nvPr/>
        </p:nvSpPr>
        <p:spPr bwMode="auto">
          <a:xfrm>
            <a:off x="2667000" y="3048000"/>
            <a:ext cx="1905000" cy="1295400"/>
          </a:xfrm>
          <a:custGeom>
            <a:avLst/>
            <a:gdLst>
              <a:gd name="T0" fmla="*/ 0 w 2544"/>
              <a:gd name="T1" fmla="*/ 2147483647 h 816"/>
              <a:gd name="T2" fmla="*/ 2147483647 w 2544"/>
              <a:gd name="T3" fmla="*/ 2147483647 h 816"/>
              <a:gd name="T4" fmla="*/ 2147483647 w 2544"/>
              <a:gd name="T5" fmla="*/ 2147483647 h 816"/>
              <a:gd name="T6" fmla="*/ 2147483647 w 2544"/>
              <a:gd name="T7" fmla="*/ 0 h 8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44" h="816">
                <a:moveTo>
                  <a:pt x="0" y="96"/>
                </a:moveTo>
                <a:lnTo>
                  <a:pt x="1488" y="816"/>
                </a:lnTo>
                <a:lnTo>
                  <a:pt x="2160" y="816"/>
                </a:lnTo>
                <a:lnTo>
                  <a:pt x="254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9763" name="Rectangle 35"/>
          <p:cNvSpPr>
            <a:spLocks noChangeArrowheads="1"/>
          </p:cNvSpPr>
          <p:nvPr/>
        </p:nvSpPr>
        <p:spPr bwMode="auto">
          <a:xfrm>
            <a:off x="2314575" y="2819400"/>
            <a:ext cx="990600" cy="306388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600" b="1">
                <a:latin typeface="Century Gothic" pitchFamily="34" charset="0"/>
                <a:ea typeface="宋体" pitchFamily="2" charset="-122"/>
              </a:rPr>
              <a:t>Head</a:t>
            </a:r>
          </a:p>
        </p:txBody>
      </p:sp>
      <p:sp>
        <p:nvSpPr>
          <p:cNvPr id="329764" name="Rectangle 36"/>
          <p:cNvSpPr>
            <a:spLocks noChangeArrowheads="1"/>
          </p:cNvSpPr>
          <p:nvPr/>
        </p:nvSpPr>
        <p:spPr bwMode="auto">
          <a:xfrm>
            <a:off x="2314575" y="3125788"/>
            <a:ext cx="990600" cy="304800"/>
          </a:xfrm>
          <a:prstGeom prst="rect">
            <a:avLst/>
          </a:prstGeom>
          <a:solidFill>
            <a:srgbClr val="FF66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600" b="1">
                <a:latin typeface="Century Gothic" pitchFamily="34" charset="0"/>
                <a:ea typeface="宋体" pitchFamily="2" charset="-122"/>
              </a:rPr>
              <a:t>Tail</a:t>
            </a:r>
          </a:p>
        </p:txBody>
      </p:sp>
      <p:sp>
        <p:nvSpPr>
          <p:cNvPr id="329765" name="Text Box 37"/>
          <p:cNvSpPr txBox="1">
            <a:spLocks noChangeArrowheads="1"/>
          </p:cNvSpPr>
          <p:nvPr/>
        </p:nvSpPr>
        <p:spPr bwMode="auto">
          <a:xfrm>
            <a:off x="1295400" y="2819400"/>
            <a:ext cx="91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Century Gothic" pitchFamily="34" charset="0"/>
                <a:ea typeface="宋体" pitchFamily="2" charset="-122"/>
              </a:rPr>
              <a:t>磁盘等待队列</a:t>
            </a:r>
          </a:p>
        </p:txBody>
      </p:sp>
      <p:grpSp>
        <p:nvGrpSpPr>
          <p:cNvPr id="329766" name="Group 38"/>
          <p:cNvGrpSpPr>
            <a:grpSpLocks/>
          </p:cNvGrpSpPr>
          <p:nvPr/>
        </p:nvGrpSpPr>
        <p:grpSpPr bwMode="auto">
          <a:xfrm>
            <a:off x="7467600" y="2895600"/>
            <a:ext cx="609600" cy="288925"/>
            <a:chOff x="4704" y="3019"/>
            <a:chExt cx="384" cy="182"/>
          </a:xfrm>
        </p:grpSpPr>
        <p:grpSp>
          <p:nvGrpSpPr>
            <p:cNvPr id="46132" name="Group 39"/>
            <p:cNvGrpSpPr>
              <a:grpSpLocks/>
            </p:cNvGrpSpPr>
            <p:nvPr/>
          </p:nvGrpSpPr>
          <p:grpSpPr bwMode="auto">
            <a:xfrm>
              <a:off x="4896" y="3019"/>
              <a:ext cx="192" cy="182"/>
              <a:chOff x="2448" y="2016"/>
              <a:chExt cx="192" cy="192"/>
            </a:xfrm>
          </p:grpSpPr>
          <p:sp>
            <p:nvSpPr>
              <p:cNvPr id="46134" name="Line 40"/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35" name="Line 41"/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36" name="Line 42"/>
              <p:cNvSpPr>
                <a:spLocks noChangeShapeType="1"/>
              </p:cNvSpPr>
              <p:nvPr/>
            </p:nvSpPr>
            <p:spPr bwMode="auto">
              <a:xfrm>
                <a:off x="2520" y="2208"/>
                <a:ext cx="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37" name="Line 43"/>
              <p:cNvSpPr>
                <a:spLocks noChangeShapeType="1"/>
              </p:cNvSpPr>
              <p:nvPr/>
            </p:nvSpPr>
            <p:spPr bwMode="auto">
              <a:xfrm>
                <a:off x="2544" y="20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6133" name="Line 44"/>
            <p:cNvSpPr>
              <a:spLocks noChangeShapeType="1"/>
            </p:cNvSpPr>
            <p:nvPr/>
          </p:nvSpPr>
          <p:spPr bwMode="auto">
            <a:xfrm>
              <a:off x="4704" y="3019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9773" name="Group 45"/>
          <p:cNvGrpSpPr>
            <a:grpSpLocks/>
          </p:cNvGrpSpPr>
          <p:nvPr/>
        </p:nvGrpSpPr>
        <p:grpSpPr bwMode="auto">
          <a:xfrm>
            <a:off x="4038600" y="4783138"/>
            <a:ext cx="990600" cy="1371600"/>
            <a:chOff x="2208" y="528"/>
            <a:chExt cx="672" cy="1008"/>
          </a:xfrm>
        </p:grpSpPr>
        <p:sp>
          <p:nvSpPr>
            <p:cNvPr id="46129" name="Rectangle 46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6130" name="Rectangle 47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PCB4</a:t>
              </a:r>
            </a:p>
          </p:txBody>
        </p:sp>
        <p:sp>
          <p:nvSpPr>
            <p:cNvPr id="46131" name="Rectangle 48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329777" name="Group 49"/>
          <p:cNvGrpSpPr>
            <a:grpSpLocks/>
          </p:cNvGrpSpPr>
          <p:nvPr/>
        </p:nvGrpSpPr>
        <p:grpSpPr bwMode="auto">
          <a:xfrm>
            <a:off x="5486400" y="4783138"/>
            <a:ext cx="990600" cy="1371600"/>
            <a:chOff x="2208" y="528"/>
            <a:chExt cx="672" cy="1008"/>
          </a:xfrm>
        </p:grpSpPr>
        <p:sp>
          <p:nvSpPr>
            <p:cNvPr id="46126" name="Rectangle 50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6127" name="Rectangle 51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PCB8</a:t>
              </a:r>
            </a:p>
          </p:txBody>
        </p:sp>
        <p:sp>
          <p:nvSpPr>
            <p:cNvPr id="46128" name="Rectangle 52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329781" name="Group 53"/>
          <p:cNvGrpSpPr>
            <a:grpSpLocks/>
          </p:cNvGrpSpPr>
          <p:nvPr/>
        </p:nvGrpSpPr>
        <p:grpSpPr bwMode="auto">
          <a:xfrm>
            <a:off x="7239000" y="4783138"/>
            <a:ext cx="990600" cy="1371600"/>
            <a:chOff x="2208" y="528"/>
            <a:chExt cx="672" cy="1008"/>
          </a:xfrm>
        </p:grpSpPr>
        <p:sp>
          <p:nvSpPr>
            <p:cNvPr id="46123" name="Rectangle 54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6124" name="Rectangle 55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PCB7</a:t>
              </a:r>
            </a:p>
          </p:txBody>
        </p:sp>
        <p:sp>
          <p:nvSpPr>
            <p:cNvPr id="46125" name="Rectangle 56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329785" name="Group 57"/>
          <p:cNvGrpSpPr>
            <a:grpSpLocks/>
          </p:cNvGrpSpPr>
          <p:nvPr/>
        </p:nvGrpSpPr>
        <p:grpSpPr bwMode="auto">
          <a:xfrm>
            <a:off x="8534400" y="4935538"/>
            <a:ext cx="304800" cy="304800"/>
            <a:chOff x="2448" y="2016"/>
            <a:chExt cx="192" cy="192"/>
          </a:xfrm>
        </p:grpSpPr>
        <p:sp>
          <p:nvSpPr>
            <p:cNvPr id="46119" name="Line 58"/>
            <p:cNvSpPr>
              <a:spLocks noChangeShapeType="1"/>
            </p:cNvSpPr>
            <p:nvPr/>
          </p:nvSpPr>
          <p:spPr bwMode="auto">
            <a:xfrm>
              <a:off x="2448" y="2112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0" name="Line 59"/>
            <p:cNvSpPr>
              <a:spLocks noChangeShapeType="1"/>
            </p:cNvSpPr>
            <p:nvPr/>
          </p:nvSpPr>
          <p:spPr bwMode="auto">
            <a:xfrm>
              <a:off x="2496" y="216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1" name="Line 60"/>
            <p:cNvSpPr>
              <a:spLocks noChangeShapeType="1"/>
            </p:cNvSpPr>
            <p:nvPr/>
          </p:nvSpPr>
          <p:spPr bwMode="auto">
            <a:xfrm>
              <a:off x="2520" y="2208"/>
              <a:ext cx="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2" name="Line 61"/>
            <p:cNvSpPr>
              <a:spLocks noChangeShapeType="1"/>
            </p:cNvSpPr>
            <p:nvPr/>
          </p:nvSpPr>
          <p:spPr bwMode="auto">
            <a:xfrm>
              <a:off x="2544" y="2016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29790" name="Line 62"/>
          <p:cNvSpPr>
            <a:spLocks noChangeShapeType="1"/>
          </p:cNvSpPr>
          <p:nvPr/>
        </p:nvSpPr>
        <p:spPr bwMode="auto">
          <a:xfrm>
            <a:off x="5029200" y="4945063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9791" name="Line 63"/>
          <p:cNvSpPr>
            <a:spLocks noChangeShapeType="1"/>
          </p:cNvSpPr>
          <p:nvPr/>
        </p:nvSpPr>
        <p:spPr bwMode="auto">
          <a:xfrm>
            <a:off x="6477000" y="4935538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9792" name="Line 64"/>
          <p:cNvSpPr>
            <a:spLocks noChangeShapeType="1"/>
          </p:cNvSpPr>
          <p:nvPr/>
        </p:nvSpPr>
        <p:spPr bwMode="auto">
          <a:xfrm>
            <a:off x="8229600" y="4935538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9793" name="Line 65"/>
          <p:cNvSpPr>
            <a:spLocks noChangeShapeType="1"/>
          </p:cNvSpPr>
          <p:nvPr/>
        </p:nvSpPr>
        <p:spPr bwMode="auto">
          <a:xfrm>
            <a:off x="2433638" y="495300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9794" name="Freeform 66"/>
          <p:cNvSpPr>
            <a:spLocks/>
          </p:cNvSpPr>
          <p:nvPr/>
        </p:nvSpPr>
        <p:spPr bwMode="auto">
          <a:xfrm>
            <a:off x="2819400" y="5011738"/>
            <a:ext cx="4419600" cy="1295400"/>
          </a:xfrm>
          <a:custGeom>
            <a:avLst/>
            <a:gdLst>
              <a:gd name="T0" fmla="*/ 0 w 3024"/>
              <a:gd name="T1" fmla="*/ 2147483647 h 912"/>
              <a:gd name="T2" fmla="*/ 2147483647 w 3024"/>
              <a:gd name="T3" fmla="*/ 2147483647 h 912"/>
              <a:gd name="T4" fmla="*/ 2147483647 w 3024"/>
              <a:gd name="T5" fmla="*/ 2147483647 h 912"/>
              <a:gd name="T6" fmla="*/ 2147483647 w 3024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24" h="912">
                <a:moveTo>
                  <a:pt x="0" y="192"/>
                </a:moveTo>
                <a:lnTo>
                  <a:pt x="816" y="912"/>
                </a:lnTo>
                <a:lnTo>
                  <a:pt x="2640" y="912"/>
                </a:lnTo>
                <a:lnTo>
                  <a:pt x="302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9795" name="Group 67"/>
          <p:cNvGrpSpPr>
            <a:grpSpLocks/>
          </p:cNvGrpSpPr>
          <p:nvPr/>
        </p:nvGrpSpPr>
        <p:grpSpPr bwMode="auto">
          <a:xfrm>
            <a:off x="2314575" y="4770438"/>
            <a:ext cx="990600" cy="611187"/>
            <a:chOff x="672" y="768"/>
            <a:chExt cx="720" cy="480"/>
          </a:xfrm>
        </p:grpSpPr>
        <p:sp>
          <p:nvSpPr>
            <p:cNvPr id="46117" name="Rectangle 68"/>
            <p:cNvSpPr>
              <a:spLocks noChangeArrowheads="1"/>
            </p:cNvSpPr>
            <p:nvPr/>
          </p:nvSpPr>
          <p:spPr bwMode="auto">
            <a:xfrm>
              <a:off x="672" y="768"/>
              <a:ext cx="720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Head</a:t>
              </a:r>
            </a:p>
          </p:txBody>
        </p:sp>
        <p:sp>
          <p:nvSpPr>
            <p:cNvPr id="46118" name="Rectangle 69"/>
            <p:cNvSpPr>
              <a:spLocks noChangeArrowheads="1"/>
            </p:cNvSpPr>
            <p:nvPr/>
          </p:nvSpPr>
          <p:spPr bwMode="auto">
            <a:xfrm>
              <a:off x="672" y="1008"/>
              <a:ext cx="720" cy="240"/>
            </a:xfrm>
            <a:prstGeom prst="rect">
              <a:avLst/>
            </a:prstGeom>
            <a:solidFill>
              <a:srgbClr val="FF66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Tail</a:t>
              </a:r>
            </a:p>
          </p:txBody>
        </p:sp>
      </p:grpSp>
      <p:sp>
        <p:nvSpPr>
          <p:cNvPr id="329798" name="Text Box 70"/>
          <p:cNvSpPr txBox="1">
            <a:spLocks noChangeArrowheads="1"/>
          </p:cNvSpPr>
          <p:nvPr/>
        </p:nvSpPr>
        <p:spPr bwMode="auto">
          <a:xfrm>
            <a:off x="1447800" y="4724400"/>
            <a:ext cx="76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Century Gothic" pitchFamily="34" charset="0"/>
                <a:ea typeface="宋体" pitchFamily="2" charset="-122"/>
              </a:rPr>
              <a:t>就绪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Century Gothic" pitchFamily="34" charset="0"/>
                <a:ea typeface="宋体" pitchFamily="2" charset="-122"/>
              </a:rPr>
              <a:t>队列</a:t>
            </a:r>
          </a:p>
        </p:txBody>
      </p:sp>
      <p:sp>
        <p:nvSpPr>
          <p:cNvPr id="46107" name="Rectangle 71"/>
          <p:cNvSpPr>
            <a:spLocks noChangeArrowheads="1"/>
          </p:cNvSpPr>
          <p:nvPr/>
        </p:nvSpPr>
        <p:spPr bwMode="auto">
          <a:xfrm>
            <a:off x="152400" y="3429000"/>
            <a:ext cx="1219200" cy="2057400"/>
          </a:xfrm>
          <a:prstGeom prst="rect">
            <a:avLst/>
          </a:prstGeom>
          <a:solidFill>
            <a:srgbClr val="EAEAEA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latin typeface="Century Gothic" pitchFamily="34" charset="0"/>
                <a:ea typeface="宋体" pitchFamily="2" charset="-122"/>
              </a:rPr>
              <a:t>物理</a:t>
            </a:r>
            <a:r>
              <a:rPr kumimoji="0" lang="en-US" altLang="zh-CN" sz="1600" b="1">
                <a:latin typeface="Century Gothic" pitchFamily="34" charset="0"/>
                <a:ea typeface="宋体" pitchFamily="2" charset="-122"/>
              </a:rPr>
              <a:t>CPU </a:t>
            </a:r>
          </a:p>
        </p:txBody>
      </p:sp>
      <p:grpSp>
        <p:nvGrpSpPr>
          <p:cNvPr id="329800" name="Group 72"/>
          <p:cNvGrpSpPr>
            <a:grpSpLocks/>
          </p:cNvGrpSpPr>
          <p:nvPr/>
        </p:nvGrpSpPr>
        <p:grpSpPr bwMode="auto">
          <a:xfrm>
            <a:off x="257175" y="3733800"/>
            <a:ext cx="990600" cy="1371600"/>
            <a:chOff x="2208" y="528"/>
            <a:chExt cx="672" cy="1008"/>
          </a:xfrm>
        </p:grpSpPr>
        <p:sp>
          <p:nvSpPr>
            <p:cNvPr id="46114" name="Rectangle 73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6115" name="Rectangle 74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PCB6</a:t>
              </a:r>
            </a:p>
          </p:txBody>
        </p:sp>
        <p:sp>
          <p:nvSpPr>
            <p:cNvPr id="46116" name="Rectangle 75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329804" name="Group 76"/>
          <p:cNvGrpSpPr>
            <a:grpSpLocks/>
          </p:cNvGrpSpPr>
          <p:nvPr/>
        </p:nvGrpSpPr>
        <p:grpSpPr bwMode="auto">
          <a:xfrm>
            <a:off x="261938" y="3719513"/>
            <a:ext cx="990600" cy="1371600"/>
            <a:chOff x="2208" y="528"/>
            <a:chExt cx="672" cy="1008"/>
          </a:xfrm>
        </p:grpSpPr>
        <p:sp>
          <p:nvSpPr>
            <p:cNvPr id="46111" name="Rectangle 77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6112" name="Rectangle 78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PCB4</a:t>
              </a:r>
            </a:p>
          </p:txBody>
        </p:sp>
        <p:sp>
          <p:nvSpPr>
            <p:cNvPr id="46113" name="Rectangle 79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sp>
        <p:nvSpPr>
          <p:cNvPr id="46110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3.5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进程调度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9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9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9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2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29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2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9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9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9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2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2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29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29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29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29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29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29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2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3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29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30" grpId="0" animBg="1"/>
      <p:bldP spid="329731" grpId="0" animBg="1"/>
      <p:bldP spid="329749" grpId="0" animBg="1"/>
      <p:bldP spid="329761" grpId="0" animBg="1"/>
      <p:bldP spid="329762" grpId="0" animBg="1"/>
      <p:bldP spid="329762" grpId="1" animBg="1"/>
      <p:bldP spid="329763" grpId="0" animBg="1"/>
      <p:bldP spid="329764" grpId="0" animBg="1"/>
      <p:bldP spid="329765" grpId="0"/>
      <p:bldP spid="329790" grpId="0" animBg="1"/>
      <p:bldP spid="329790" grpId="1" animBg="1"/>
      <p:bldP spid="329791" grpId="0" animBg="1"/>
      <p:bldP spid="329792" grpId="0" animBg="1"/>
      <p:bldP spid="329793" grpId="0" animBg="1"/>
      <p:bldP spid="329793" grpId="1" animBg="1"/>
      <p:bldP spid="329794" grpId="0" animBg="1"/>
      <p:bldP spid="32979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Freeform 2"/>
          <p:cNvSpPr>
            <a:spLocks/>
          </p:cNvSpPr>
          <p:nvPr/>
        </p:nvSpPr>
        <p:spPr bwMode="auto">
          <a:xfrm>
            <a:off x="3000375" y="3686175"/>
            <a:ext cx="4414838" cy="1295400"/>
          </a:xfrm>
          <a:custGeom>
            <a:avLst/>
            <a:gdLst>
              <a:gd name="T0" fmla="*/ 0 w 3024"/>
              <a:gd name="T1" fmla="*/ 2147483647 h 912"/>
              <a:gd name="T2" fmla="*/ 2147483647 w 3024"/>
              <a:gd name="T3" fmla="*/ 2147483647 h 912"/>
              <a:gd name="T4" fmla="*/ 2147483647 w 3024"/>
              <a:gd name="T5" fmla="*/ 2147483647 h 912"/>
              <a:gd name="T6" fmla="*/ 2147483647 w 3024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24" h="912">
                <a:moveTo>
                  <a:pt x="0" y="192"/>
                </a:moveTo>
                <a:lnTo>
                  <a:pt x="816" y="912"/>
                </a:lnTo>
                <a:lnTo>
                  <a:pt x="2640" y="912"/>
                </a:lnTo>
                <a:lnTo>
                  <a:pt x="302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58" name="Line 6"/>
          <p:cNvSpPr>
            <a:spLocks noChangeShapeType="1"/>
          </p:cNvSpPr>
          <p:nvPr/>
        </p:nvSpPr>
        <p:spPr bwMode="auto">
          <a:xfrm>
            <a:off x="2771775" y="3609975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30759" name="Group 7"/>
          <p:cNvGrpSpPr>
            <a:grpSpLocks/>
          </p:cNvGrpSpPr>
          <p:nvPr/>
        </p:nvGrpSpPr>
        <p:grpSpPr bwMode="auto">
          <a:xfrm>
            <a:off x="4219575" y="3440113"/>
            <a:ext cx="990600" cy="1371600"/>
            <a:chOff x="2208" y="528"/>
            <a:chExt cx="672" cy="1008"/>
          </a:xfrm>
        </p:grpSpPr>
        <p:sp>
          <p:nvSpPr>
            <p:cNvPr id="47149" name="Rectangle 8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7150" name="Rectangle 9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PCB4</a:t>
              </a:r>
            </a:p>
          </p:txBody>
        </p:sp>
        <p:sp>
          <p:nvSpPr>
            <p:cNvPr id="47151" name="Rectangle 10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330763" name="Group 11"/>
          <p:cNvGrpSpPr>
            <a:grpSpLocks/>
          </p:cNvGrpSpPr>
          <p:nvPr/>
        </p:nvGrpSpPr>
        <p:grpSpPr bwMode="auto">
          <a:xfrm>
            <a:off x="5667375" y="3440113"/>
            <a:ext cx="990600" cy="1371600"/>
            <a:chOff x="2208" y="528"/>
            <a:chExt cx="672" cy="1008"/>
          </a:xfrm>
        </p:grpSpPr>
        <p:sp>
          <p:nvSpPr>
            <p:cNvPr id="47146" name="Rectangle 12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7147" name="Rectangle 13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PCB8</a:t>
              </a:r>
            </a:p>
          </p:txBody>
        </p:sp>
        <p:sp>
          <p:nvSpPr>
            <p:cNvPr id="47148" name="Rectangle 14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330767" name="Group 15"/>
          <p:cNvGrpSpPr>
            <a:grpSpLocks/>
          </p:cNvGrpSpPr>
          <p:nvPr/>
        </p:nvGrpSpPr>
        <p:grpSpPr bwMode="auto">
          <a:xfrm>
            <a:off x="7419975" y="3429000"/>
            <a:ext cx="990600" cy="1371600"/>
            <a:chOff x="2208" y="528"/>
            <a:chExt cx="672" cy="1008"/>
          </a:xfrm>
        </p:grpSpPr>
        <p:sp>
          <p:nvSpPr>
            <p:cNvPr id="47143" name="Rectangle 16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7144" name="Rectangle 17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PCB7</a:t>
              </a:r>
            </a:p>
          </p:txBody>
        </p:sp>
        <p:sp>
          <p:nvSpPr>
            <p:cNvPr id="47145" name="Rectangle 18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330771" name="Group 19"/>
          <p:cNvGrpSpPr>
            <a:grpSpLocks/>
          </p:cNvGrpSpPr>
          <p:nvPr/>
        </p:nvGrpSpPr>
        <p:grpSpPr bwMode="auto">
          <a:xfrm>
            <a:off x="6962775" y="3609975"/>
            <a:ext cx="304800" cy="304800"/>
            <a:chOff x="2448" y="2016"/>
            <a:chExt cx="192" cy="192"/>
          </a:xfrm>
        </p:grpSpPr>
        <p:sp>
          <p:nvSpPr>
            <p:cNvPr id="47139" name="Line 20"/>
            <p:cNvSpPr>
              <a:spLocks noChangeShapeType="1"/>
            </p:cNvSpPr>
            <p:nvPr/>
          </p:nvSpPr>
          <p:spPr bwMode="auto">
            <a:xfrm>
              <a:off x="2448" y="2112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0" name="Line 21"/>
            <p:cNvSpPr>
              <a:spLocks noChangeShapeType="1"/>
            </p:cNvSpPr>
            <p:nvPr/>
          </p:nvSpPr>
          <p:spPr bwMode="auto">
            <a:xfrm>
              <a:off x="2496" y="216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1" name="Line 22"/>
            <p:cNvSpPr>
              <a:spLocks noChangeShapeType="1"/>
            </p:cNvSpPr>
            <p:nvPr/>
          </p:nvSpPr>
          <p:spPr bwMode="auto">
            <a:xfrm>
              <a:off x="2520" y="2208"/>
              <a:ext cx="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2" name="Line 23"/>
            <p:cNvSpPr>
              <a:spLocks noChangeShapeType="1"/>
            </p:cNvSpPr>
            <p:nvPr/>
          </p:nvSpPr>
          <p:spPr bwMode="auto">
            <a:xfrm>
              <a:off x="2544" y="2016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30776" name="Line 24"/>
          <p:cNvSpPr>
            <a:spLocks noChangeShapeType="1"/>
          </p:cNvSpPr>
          <p:nvPr/>
        </p:nvSpPr>
        <p:spPr bwMode="auto">
          <a:xfrm>
            <a:off x="5210175" y="3592513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77" name="Line 25"/>
          <p:cNvSpPr>
            <a:spLocks noChangeShapeType="1"/>
          </p:cNvSpPr>
          <p:nvPr/>
        </p:nvSpPr>
        <p:spPr bwMode="auto">
          <a:xfrm>
            <a:off x="6657975" y="3609975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78" name="Line 26"/>
          <p:cNvSpPr>
            <a:spLocks noChangeShapeType="1"/>
          </p:cNvSpPr>
          <p:nvPr/>
        </p:nvSpPr>
        <p:spPr bwMode="auto">
          <a:xfrm>
            <a:off x="6657975" y="3609975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79" name="Line 27"/>
          <p:cNvSpPr>
            <a:spLocks noChangeShapeType="1"/>
          </p:cNvSpPr>
          <p:nvPr/>
        </p:nvSpPr>
        <p:spPr bwMode="auto">
          <a:xfrm>
            <a:off x="2600325" y="3609975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80" name="Freeform 28"/>
          <p:cNvSpPr>
            <a:spLocks/>
          </p:cNvSpPr>
          <p:nvPr/>
        </p:nvSpPr>
        <p:spPr bwMode="auto">
          <a:xfrm>
            <a:off x="3000375" y="3668713"/>
            <a:ext cx="2590800" cy="1295400"/>
          </a:xfrm>
          <a:custGeom>
            <a:avLst/>
            <a:gdLst>
              <a:gd name="T0" fmla="*/ 0 w 3024"/>
              <a:gd name="T1" fmla="*/ 2147483647 h 912"/>
              <a:gd name="T2" fmla="*/ 2147483647 w 3024"/>
              <a:gd name="T3" fmla="*/ 2147483647 h 912"/>
              <a:gd name="T4" fmla="*/ 2147483647 w 3024"/>
              <a:gd name="T5" fmla="*/ 2147483647 h 912"/>
              <a:gd name="T6" fmla="*/ 2147483647 w 3024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24" h="912">
                <a:moveTo>
                  <a:pt x="0" y="192"/>
                </a:moveTo>
                <a:lnTo>
                  <a:pt x="816" y="912"/>
                </a:lnTo>
                <a:lnTo>
                  <a:pt x="2640" y="912"/>
                </a:lnTo>
                <a:lnTo>
                  <a:pt x="302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30781" name="Group 29"/>
          <p:cNvGrpSpPr>
            <a:grpSpLocks/>
          </p:cNvGrpSpPr>
          <p:nvPr/>
        </p:nvGrpSpPr>
        <p:grpSpPr bwMode="auto">
          <a:xfrm>
            <a:off x="2495550" y="3427413"/>
            <a:ext cx="990600" cy="611187"/>
            <a:chOff x="672" y="768"/>
            <a:chExt cx="720" cy="480"/>
          </a:xfrm>
        </p:grpSpPr>
        <p:sp>
          <p:nvSpPr>
            <p:cNvPr id="47137" name="Rectangle 30"/>
            <p:cNvSpPr>
              <a:spLocks noChangeArrowheads="1"/>
            </p:cNvSpPr>
            <p:nvPr/>
          </p:nvSpPr>
          <p:spPr bwMode="auto">
            <a:xfrm>
              <a:off x="672" y="768"/>
              <a:ext cx="720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Head</a:t>
              </a:r>
            </a:p>
          </p:txBody>
        </p:sp>
        <p:sp>
          <p:nvSpPr>
            <p:cNvPr id="47138" name="Rectangle 31"/>
            <p:cNvSpPr>
              <a:spLocks noChangeArrowheads="1"/>
            </p:cNvSpPr>
            <p:nvPr/>
          </p:nvSpPr>
          <p:spPr bwMode="auto">
            <a:xfrm>
              <a:off x="672" y="1008"/>
              <a:ext cx="720" cy="240"/>
            </a:xfrm>
            <a:prstGeom prst="rect">
              <a:avLst/>
            </a:prstGeom>
            <a:solidFill>
              <a:srgbClr val="FF66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Tail</a:t>
              </a:r>
            </a:p>
          </p:txBody>
        </p:sp>
      </p:grpSp>
      <p:sp>
        <p:nvSpPr>
          <p:cNvPr id="330784" name="Text Box 32"/>
          <p:cNvSpPr txBox="1">
            <a:spLocks noChangeArrowheads="1"/>
          </p:cNvSpPr>
          <p:nvPr/>
        </p:nvSpPr>
        <p:spPr bwMode="auto">
          <a:xfrm>
            <a:off x="1628775" y="3381375"/>
            <a:ext cx="76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Century Gothic" pitchFamily="34" charset="0"/>
                <a:ea typeface="宋体" pitchFamily="2" charset="-122"/>
              </a:rPr>
              <a:t>就绪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Century Gothic" pitchFamily="34" charset="0"/>
                <a:ea typeface="宋体" pitchFamily="2" charset="-122"/>
              </a:rPr>
              <a:t>队列</a:t>
            </a:r>
          </a:p>
        </p:txBody>
      </p:sp>
      <p:sp>
        <p:nvSpPr>
          <p:cNvPr id="330785" name="Rectangle 33"/>
          <p:cNvSpPr>
            <a:spLocks noChangeArrowheads="1"/>
          </p:cNvSpPr>
          <p:nvPr/>
        </p:nvSpPr>
        <p:spPr bwMode="auto">
          <a:xfrm>
            <a:off x="180975" y="3152775"/>
            <a:ext cx="1219200" cy="2057400"/>
          </a:xfrm>
          <a:prstGeom prst="rect">
            <a:avLst/>
          </a:prstGeom>
          <a:solidFill>
            <a:srgbClr val="EAEAEA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latin typeface="Century Gothic" pitchFamily="34" charset="0"/>
                <a:ea typeface="宋体" pitchFamily="2" charset="-122"/>
              </a:rPr>
              <a:t>物理</a:t>
            </a:r>
            <a:r>
              <a:rPr kumimoji="0" lang="en-US" altLang="zh-CN" sz="1600" b="1">
                <a:latin typeface="Century Gothic" pitchFamily="34" charset="0"/>
                <a:ea typeface="宋体" pitchFamily="2" charset="-122"/>
              </a:rPr>
              <a:t>CPU </a:t>
            </a:r>
          </a:p>
        </p:txBody>
      </p:sp>
      <p:grpSp>
        <p:nvGrpSpPr>
          <p:cNvPr id="330786" name="Group 34"/>
          <p:cNvGrpSpPr>
            <a:grpSpLocks/>
          </p:cNvGrpSpPr>
          <p:nvPr/>
        </p:nvGrpSpPr>
        <p:grpSpPr bwMode="auto">
          <a:xfrm>
            <a:off x="285750" y="3457575"/>
            <a:ext cx="990600" cy="1371600"/>
            <a:chOff x="2208" y="528"/>
            <a:chExt cx="672" cy="1008"/>
          </a:xfrm>
        </p:grpSpPr>
        <p:sp>
          <p:nvSpPr>
            <p:cNvPr id="47134" name="Rectangle 35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7135" name="Rectangle 36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PCB7</a:t>
              </a:r>
            </a:p>
          </p:txBody>
        </p:sp>
        <p:sp>
          <p:nvSpPr>
            <p:cNvPr id="47136" name="Rectangle 37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330790" name="Group 38"/>
          <p:cNvGrpSpPr>
            <a:grpSpLocks/>
          </p:cNvGrpSpPr>
          <p:nvPr/>
        </p:nvGrpSpPr>
        <p:grpSpPr bwMode="auto">
          <a:xfrm>
            <a:off x="8410575" y="3609975"/>
            <a:ext cx="609600" cy="304800"/>
            <a:chOff x="4272" y="3216"/>
            <a:chExt cx="384" cy="192"/>
          </a:xfrm>
        </p:grpSpPr>
        <p:grpSp>
          <p:nvGrpSpPr>
            <p:cNvPr id="47128" name="Group 39"/>
            <p:cNvGrpSpPr>
              <a:grpSpLocks/>
            </p:cNvGrpSpPr>
            <p:nvPr/>
          </p:nvGrpSpPr>
          <p:grpSpPr bwMode="auto">
            <a:xfrm>
              <a:off x="4464" y="3216"/>
              <a:ext cx="192" cy="192"/>
              <a:chOff x="2448" y="2016"/>
              <a:chExt cx="192" cy="192"/>
            </a:xfrm>
          </p:grpSpPr>
          <p:sp>
            <p:nvSpPr>
              <p:cNvPr id="47130" name="Line 40"/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1" name="Line 41"/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2" name="Line 42"/>
              <p:cNvSpPr>
                <a:spLocks noChangeShapeType="1"/>
              </p:cNvSpPr>
              <p:nvPr/>
            </p:nvSpPr>
            <p:spPr bwMode="auto">
              <a:xfrm>
                <a:off x="2520" y="2208"/>
                <a:ext cx="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33" name="Line 43"/>
              <p:cNvSpPr>
                <a:spLocks noChangeShapeType="1"/>
              </p:cNvSpPr>
              <p:nvPr/>
            </p:nvSpPr>
            <p:spPr bwMode="auto">
              <a:xfrm>
                <a:off x="2544" y="20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7129" name="Line 44"/>
            <p:cNvSpPr>
              <a:spLocks noChangeShapeType="1"/>
            </p:cNvSpPr>
            <p:nvPr/>
          </p:nvSpPr>
          <p:spPr bwMode="auto">
            <a:xfrm>
              <a:off x="4272" y="321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30797" name="Group 45"/>
          <p:cNvGrpSpPr>
            <a:grpSpLocks/>
          </p:cNvGrpSpPr>
          <p:nvPr/>
        </p:nvGrpSpPr>
        <p:grpSpPr bwMode="auto">
          <a:xfrm>
            <a:off x="276225" y="3457575"/>
            <a:ext cx="990600" cy="1371600"/>
            <a:chOff x="2208" y="528"/>
            <a:chExt cx="672" cy="1008"/>
          </a:xfrm>
        </p:grpSpPr>
        <p:sp>
          <p:nvSpPr>
            <p:cNvPr id="47125" name="Rectangle 46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7126" name="Rectangle 47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PCB4</a:t>
              </a:r>
            </a:p>
          </p:txBody>
        </p:sp>
        <p:sp>
          <p:nvSpPr>
            <p:cNvPr id="47127" name="Rectangle 48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sp>
        <p:nvSpPr>
          <p:cNvPr id="47123" name="Rectangle 49"/>
          <p:cNvSpPr>
            <a:spLocks noChangeArrowheads="1"/>
          </p:cNvSpPr>
          <p:nvPr/>
        </p:nvSpPr>
        <p:spPr bwMode="auto">
          <a:xfrm>
            <a:off x="500063" y="977900"/>
            <a:ext cx="65611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调度情况</a:t>
            </a:r>
            <a:r>
              <a:rPr kumimoji="0" lang="en-US" altLang="zh-CN" sz="24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kumimoji="0" lang="zh-CN" altLang="en-US" sz="24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：规定的时间片到了</a:t>
            </a:r>
            <a:br>
              <a:rPr kumimoji="0" lang="zh-CN" altLang="en-US" sz="24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</a:br>
            <a:r>
              <a:rPr kumimoji="0" lang="zh-CN" altLang="en-US" sz="24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调度情况</a:t>
            </a:r>
            <a:r>
              <a:rPr kumimoji="0" lang="en-US" altLang="zh-CN" sz="24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3</a:t>
            </a:r>
            <a:r>
              <a:rPr kumimoji="0" lang="zh-CN" altLang="en-US" sz="24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：出现了优先级更高的进程</a:t>
            </a:r>
            <a:endParaRPr kumimoji="0" lang="en-US" altLang="zh-CN" sz="2400" b="1">
              <a:solidFill>
                <a:srgbClr val="CC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7124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3.5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进程调度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0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0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0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0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0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0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0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0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30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0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330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0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0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0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0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33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0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0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0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0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30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4" grpId="0" animBg="1"/>
      <p:bldP spid="330758" grpId="0" animBg="1"/>
      <p:bldP spid="330776" grpId="0" animBg="1"/>
      <p:bldP spid="330776" grpId="1" animBg="1"/>
      <p:bldP spid="330777" grpId="0" animBg="1"/>
      <p:bldP spid="330778" grpId="0" animBg="1"/>
      <p:bldP spid="330778" grpId="1" animBg="1"/>
      <p:bldP spid="330779" grpId="0" animBg="1"/>
      <p:bldP spid="330779" grpId="1" animBg="1"/>
      <p:bldP spid="330780" grpId="0" animBg="1"/>
      <p:bldP spid="330780" grpId="1" animBg="1"/>
      <p:bldP spid="330784" grpId="0"/>
      <p:bldP spid="33078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08" name="Freeform 60"/>
          <p:cNvSpPr>
            <a:spLocks/>
          </p:cNvSpPr>
          <p:nvPr/>
        </p:nvSpPr>
        <p:spPr bwMode="auto">
          <a:xfrm>
            <a:off x="2933700" y="2116138"/>
            <a:ext cx="711200" cy="584200"/>
          </a:xfrm>
          <a:custGeom>
            <a:avLst/>
            <a:gdLst>
              <a:gd name="T0" fmla="*/ 0 w 3024"/>
              <a:gd name="T1" fmla="*/ 2147483647 h 912"/>
              <a:gd name="T2" fmla="*/ 2147483647 w 3024"/>
              <a:gd name="T3" fmla="*/ 2147483647 h 912"/>
              <a:gd name="T4" fmla="*/ 2147483647 w 3024"/>
              <a:gd name="T5" fmla="*/ 2147483647 h 912"/>
              <a:gd name="T6" fmla="*/ 2147483647 w 3024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24" h="912">
                <a:moveTo>
                  <a:pt x="0" y="192"/>
                </a:moveTo>
                <a:lnTo>
                  <a:pt x="816" y="912"/>
                </a:lnTo>
                <a:lnTo>
                  <a:pt x="2640" y="912"/>
                </a:lnTo>
                <a:lnTo>
                  <a:pt x="302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1" name="Freeform 2"/>
          <p:cNvSpPr>
            <a:spLocks/>
          </p:cNvSpPr>
          <p:nvPr/>
        </p:nvSpPr>
        <p:spPr bwMode="auto">
          <a:xfrm>
            <a:off x="2971800" y="3886200"/>
            <a:ext cx="4400550" cy="1295400"/>
          </a:xfrm>
          <a:custGeom>
            <a:avLst/>
            <a:gdLst>
              <a:gd name="T0" fmla="*/ 0 w 3024"/>
              <a:gd name="T1" fmla="*/ 2147483647 h 912"/>
              <a:gd name="T2" fmla="*/ 2147483647 w 3024"/>
              <a:gd name="T3" fmla="*/ 2147483647 h 912"/>
              <a:gd name="T4" fmla="*/ 2147483647 w 3024"/>
              <a:gd name="T5" fmla="*/ 2147483647 h 912"/>
              <a:gd name="T6" fmla="*/ 2147483647 w 3024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24" h="912">
                <a:moveTo>
                  <a:pt x="0" y="192"/>
                </a:moveTo>
                <a:lnTo>
                  <a:pt x="816" y="912"/>
                </a:lnTo>
                <a:lnTo>
                  <a:pt x="2640" y="912"/>
                </a:lnTo>
                <a:lnTo>
                  <a:pt x="302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4852" name="Line 4"/>
          <p:cNvSpPr>
            <a:spLocks noChangeShapeType="1"/>
          </p:cNvSpPr>
          <p:nvPr/>
        </p:nvSpPr>
        <p:spPr bwMode="auto">
          <a:xfrm>
            <a:off x="2743200" y="3810000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34853" name="Group 5"/>
          <p:cNvGrpSpPr>
            <a:grpSpLocks/>
          </p:cNvGrpSpPr>
          <p:nvPr/>
        </p:nvGrpSpPr>
        <p:grpSpPr bwMode="auto">
          <a:xfrm>
            <a:off x="4191000" y="3640138"/>
            <a:ext cx="990600" cy="1371600"/>
            <a:chOff x="2208" y="528"/>
            <a:chExt cx="672" cy="1008"/>
          </a:xfrm>
        </p:grpSpPr>
        <p:sp>
          <p:nvSpPr>
            <p:cNvPr id="48190" name="Rectangle 6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8191" name="Rectangle 7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PCB4</a:t>
              </a:r>
            </a:p>
          </p:txBody>
        </p:sp>
        <p:sp>
          <p:nvSpPr>
            <p:cNvPr id="48192" name="Rectangle 8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48134" name="Group 9"/>
          <p:cNvGrpSpPr>
            <a:grpSpLocks/>
          </p:cNvGrpSpPr>
          <p:nvPr/>
        </p:nvGrpSpPr>
        <p:grpSpPr bwMode="auto">
          <a:xfrm>
            <a:off x="5638800" y="3640138"/>
            <a:ext cx="990600" cy="1371600"/>
            <a:chOff x="2208" y="528"/>
            <a:chExt cx="672" cy="1008"/>
          </a:xfrm>
        </p:grpSpPr>
        <p:sp>
          <p:nvSpPr>
            <p:cNvPr id="48187" name="Rectangle 10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8188" name="Rectangle 11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PCB8</a:t>
              </a:r>
            </a:p>
          </p:txBody>
        </p:sp>
        <p:sp>
          <p:nvSpPr>
            <p:cNvPr id="48189" name="Rectangle 12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334861" name="Group 13"/>
          <p:cNvGrpSpPr>
            <a:grpSpLocks/>
          </p:cNvGrpSpPr>
          <p:nvPr/>
        </p:nvGrpSpPr>
        <p:grpSpPr bwMode="auto">
          <a:xfrm>
            <a:off x="5613400" y="1939925"/>
            <a:ext cx="990600" cy="1371600"/>
            <a:chOff x="2208" y="528"/>
            <a:chExt cx="672" cy="1008"/>
          </a:xfrm>
        </p:grpSpPr>
        <p:sp>
          <p:nvSpPr>
            <p:cNvPr id="48184" name="Rectangle 14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8185" name="Rectangle 15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PCB7</a:t>
              </a:r>
            </a:p>
          </p:txBody>
        </p:sp>
        <p:sp>
          <p:nvSpPr>
            <p:cNvPr id="48186" name="Rectangle 16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sp>
        <p:nvSpPr>
          <p:cNvPr id="334870" name="Line 22"/>
          <p:cNvSpPr>
            <a:spLocks noChangeShapeType="1"/>
          </p:cNvSpPr>
          <p:nvPr/>
        </p:nvSpPr>
        <p:spPr bwMode="auto">
          <a:xfrm flipV="1">
            <a:off x="3448050" y="3805238"/>
            <a:ext cx="736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7" name="Line 23"/>
          <p:cNvSpPr>
            <a:spLocks noChangeShapeType="1"/>
          </p:cNvSpPr>
          <p:nvPr/>
        </p:nvSpPr>
        <p:spPr bwMode="auto">
          <a:xfrm>
            <a:off x="6629400" y="38100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4874" name="Freeform 26"/>
          <p:cNvSpPr>
            <a:spLocks/>
          </p:cNvSpPr>
          <p:nvPr/>
        </p:nvSpPr>
        <p:spPr bwMode="auto">
          <a:xfrm>
            <a:off x="2743200" y="2192338"/>
            <a:ext cx="2862263" cy="638175"/>
          </a:xfrm>
          <a:custGeom>
            <a:avLst/>
            <a:gdLst>
              <a:gd name="T0" fmla="*/ 0 w 3024"/>
              <a:gd name="T1" fmla="*/ 2147483647 h 912"/>
              <a:gd name="T2" fmla="*/ 2147483647 w 3024"/>
              <a:gd name="T3" fmla="*/ 2147483647 h 912"/>
              <a:gd name="T4" fmla="*/ 2147483647 w 3024"/>
              <a:gd name="T5" fmla="*/ 2147483647 h 912"/>
              <a:gd name="T6" fmla="*/ 2147483647 w 3024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24" h="912">
                <a:moveTo>
                  <a:pt x="0" y="192"/>
                </a:moveTo>
                <a:lnTo>
                  <a:pt x="816" y="912"/>
                </a:lnTo>
                <a:lnTo>
                  <a:pt x="2640" y="912"/>
                </a:lnTo>
                <a:lnTo>
                  <a:pt x="302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8139" name="Group 27"/>
          <p:cNvGrpSpPr>
            <a:grpSpLocks/>
          </p:cNvGrpSpPr>
          <p:nvPr/>
        </p:nvGrpSpPr>
        <p:grpSpPr bwMode="auto">
          <a:xfrm>
            <a:off x="2466975" y="3627438"/>
            <a:ext cx="990600" cy="611187"/>
            <a:chOff x="672" y="768"/>
            <a:chExt cx="720" cy="480"/>
          </a:xfrm>
        </p:grpSpPr>
        <p:sp>
          <p:nvSpPr>
            <p:cNvPr id="48182" name="Rectangle 28"/>
            <p:cNvSpPr>
              <a:spLocks noChangeArrowheads="1"/>
            </p:cNvSpPr>
            <p:nvPr/>
          </p:nvSpPr>
          <p:spPr bwMode="auto">
            <a:xfrm>
              <a:off x="672" y="768"/>
              <a:ext cx="720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Head</a:t>
              </a:r>
            </a:p>
          </p:txBody>
        </p:sp>
        <p:sp>
          <p:nvSpPr>
            <p:cNvPr id="48183" name="Rectangle 29"/>
            <p:cNvSpPr>
              <a:spLocks noChangeArrowheads="1"/>
            </p:cNvSpPr>
            <p:nvPr/>
          </p:nvSpPr>
          <p:spPr bwMode="auto">
            <a:xfrm>
              <a:off x="672" y="1008"/>
              <a:ext cx="720" cy="240"/>
            </a:xfrm>
            <a:prstGeom prst="rect">
              <a:avLst/>
            </a:prstGeom>
            <a:solidFill>
              <a:srgbClr val="FF66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Tail</a:t>
              </a:r>
            </a:p>
          </p:txBody>
        </p:sp>
      </p:grpSp>
      <p:sp>
        <p:nvSpPr>
          <p:cNvPr id="48140" name="Text Box 30"/>
          <p:cNvSpPr txBox="1">
            <a:spLocks noChangeArrowheads="1"/>
          </p:cNvSpPr>
          <p:nvPr/>
        </p:nvSpPr>
        <p:spPr bwMode="auto">
          <a:xfrm>
            <a:off x="1600200" y="3581400"/>
            <a:ext cx="76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Century Gothic" pitchFamily="34" charset="0"/>
                <a:ea typeface="宋体" pitchFamily="2" charset="-122"/>
              </a:rPr>
              <a:t>就绪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Century Gothic" pitchFamily="34" charset="0"/>
                <a:ea typeface="宋体" pitchFamily="2" charset="-122"/>
              </a:rPr>
              <a:t>队列</a:t>
            </a:r>
          </a:p>
        </p:txBody>
      </p:sp>
      <p:sp>
        <p:nvSpPr>
          <p:cNvPr id="334879" name="Rectangle 31"/>
          <p:cNvSpPr>
            <a:spLocks noChangeArrowheads="1"/>
          </p:cNvSpPr>
          <p:nvPr/>
        </p:nvSpPr>
        <p:spPr bwMode="auto">
          <a:xfrm>
            <a:off x="152400" y="3352800"/>
            <a:ext cx="1219200" cy="2057400"/>
          </a:xfrm>
          <a:prstGeom prst="rect">
            <a:avLst/>
          </a:prstGeom>
          <a:solidFill>
            <a:srgbClr val="EAEAEA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 b="1">
              <a:latin typeface="Century Gothic" pitchFamily="34" charset="0"/>
              <a:ea typeface="宋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latin typeface="Century Gothic" pitchFamily="34" charset="0"/>
                <a:ea typeface="宋体" pitchFamily="2" charset="-122"/>
              </a:rPr>
              <a:t>物理</a:t>
            </a:r>
            <a:r>
              <a:rPr kumimoji="0" lang="en-US" altLang="zh-CN" sz="1600" b="1">
                <a:latin typeface="Century Gothic" pitchFamily="34" charset="0"/>
                <a:ea typeface="宋体" pitchFamily="2" charset="-122"/>
              </a:rPr>
              <a:t>CPU </a:t>
            </a:r>
          </a:p>
        </p:txBody>
      </p:sp>
      <p:grpSp>
        <p:nvGrpSpPr>
          <p:cNvPr id="334880" name="Group 32"/>
          <p:cNvGrpSpPr>
            <a:grpSpLocks/>
          </p:cNvGrpSpPr>
          <p:nvPr/>
        </p:nvGrpSpPr>
        <p:grpSpPr bwMode="auto">
          <a:xfrm>
            <a:off x="257175" y="3657600"/>
            <a:ext cx="990600" cy="1371600"/>
            <a:chOff x="2208" y="528"/>
            <a:chExt cx="672" cy="1008"/>
          </a:xfrm>
        </p:grpSpPr>
        <p:sp>
          <p:nvSpPr>
            <p:cNvPr id="48179" name="Rectangle 33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8180" name="Rectangle 34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PCB7</a:t>
              </a:r>
            </a:p>
          </p:txBody>
        </p:sp>
        <p:sp>
          <p:nvSpPr>
            <p:cNvPr id="48181" name="Rectangle 35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334884" name="Group 36"/>
          <p:cNvGrpSpPr>
            <a:grpSpLocks/>
          </p:cNvGrpSpPr>
          <p:nvPr/>
        </p:nvGrpSpPr>
        <p:grpSpPr bwMode="auto">
          <a:xfrm>
            <a:off x="6604000" y="2108200"/>
            <a:ext cx="609600" cy="304800"/>
            <a:chOff x="4272" y="3216"/>
            <a:chExt cx="384" cy="192"/>
          </a:xfrm>
        </p:grpSpPr>
        <p:grpSp>
          <p:nvGrpSpPr>
            <p:cNvPr id="48173" name="Group 37"/>
            <p:cNvGrpSpPr>
              <a:grpSpLocks/>
            </p:cNvGrpSpPr>
            <p:nvPr/>
          </p:nvGrpSpPr>
          <p:grpSpPr bwMode="auto">
            <a:xfrm>
              <a:off x="4464" y="3216"/>
              <a:ext cx="192" cy="192"/>
              <a:chOff x="2448" y="2016"/>
              <a:chExt cx="192" cy="192"/>
            </a:xfrm>
          </p:grpSpPr>
          <p:sp>
            <p:nvSpPr>
              <p:cNvPr id="48175" name="Line 38"/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76" name="Line 39"/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77" name="Line 40"/>
              <p:cNvSpPr>
                <a:spLocks noChangeShapeType="1"/>
              </p:cNvSpPr>
              <p:nvPr/>
            </p:nvSpPr>
            <p:spPr bwMode="auto">
              <a:xfrm>
                <a:off x="2520" y="2208"/>
                <a:ext cx="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78" name="Line 41"/>
              <p:cNvSpPr>
                <a:spLocks noChangeShapeType="1"/>
              </p:cNvSpPr>
              <p:nvPr/>
            </p:nvSpPr>
            <p:spPr bwMode="auto">
              <a:xfrm>
                <a:off x="2544" y="20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8174" name="Line 42"/>
            <p:cNvSpPr>
              <a:spLocks noChangeShapeType="1"/>
            </p:cNvSpPr>
            <p:nvPr/>
          </p:nvSpPr>
          <p:spPr bwMode="auto">
            <a:xfrm>
              <a:off x="4272" y="321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34891" name="Group 43"/>
          <p:cNvGrpSpPr>
            <a:grpSpLocks/>
          </p:cNvGrpSpPr>
          <p:nvPr/>
        </p:nvGrpSpPr>
        <p:grpSpPr bwMode="auto">
          <a:xfrm>
            <a:off x="247650" y="3657600"/>
            <a:ext cx="990600" cy="1371600"/>
            <a:chOff x="2208" y="528"/>
            <a:chExt cx="672" cy="1008"/>
          </a:xfrm>
        </p:grpSpPr>
        <p:sp>
          <p:nvSpPr>
            <p:cNvPr id="48170" name="Rectangle 44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8171" name="Rectangle 45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PCB4</a:t>
              </a:r>
            </a:p>
          </p:txBody>
        </p:sp>
        <p:sp>
          <p:nvSpPr>
            <p:cNvPr id="48172" name="Rectangle 46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sp>
        <p:nvSpPr>
          <p:cNvPr id="48145" name="Rectangle 47"/>
          <p:cNvSpPr>
            <a:spLocks noChangeArrowheads="1"/>
          </p:cNvSpPr>
          <p:nvPr/>
        </p:nvSpPr>
        <p:spPr bwMode="auto">
          <a:xfrm>
            <a:off x="500063" y="977900"/>
            <a:ext cx="6561137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调度情况</a:t>
            </a:r>
            <a:r>
              <a:rPr kumimoji="0" lang="en-US" altLang="zh-CN" sz="24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4</a:t>
            </a:r>
            <a:r>
              <a:rPr kumimoji="0" lang="zh-CN" altLang="en-US" sz="24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：进程的任务完成了，自动终止退出</a:t>
            </a:r>
            <a:endParaRPr kumimoji="0" lang="en-US" altLang="zh-CN" sz="2400" b="1">
              <a:solidFill>
                <a:srgbClr val="CC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8146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3.5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进程调度</a:t>
            </a:r>
          </a:p>
        </p:txBody>
      </p:sp>
      <p:sp>
        <p:nvSpPr>
          <p:cNvPr id="334897" name="Text Box 49"/>
          <p:cNvSpPr txBox="1">
            <a:spLocks noChangeArrowheads="1"/>
          </p:cNvSpPr>
          <p:nvPr/>
        </p:nvSpPr>
        <p:spPr bwMode="auto">
          <a:xfrm>
            <a:off x="1612900" y="1917700"/>
            <a:ext cx="76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Century Gothic" pitchFamily="34" charset="0"/>
                <a:ea typeface="宋体" pitchFamily="2" charset="-122"/>
              </a:rPr>
              <a:t>僵死队列</a:t>
            </a:r>
          </a:p>
        </p:txBody>
      </p:sp>
      <p:grpSp>
        <p:nvGrpSpPr>
          <p:cNvPr id="334898" name="Group 50"/>
          <p:cNvGrpSpPr>
            <a:grpSpLocks/>
          </p:cNvGrpSpPr>
          <p:nvPr/>
        </p:nvGrpSpPr>
        <p:grpSpPr bwMode="auto">
          <a:xfrm>
            <a:off x="2416175" y="1963738"/>
            <a:ext cx="990600" cy="611187"/>
            <a:chOff x="672" y="768"/>
            <a:chExt cx="720" cy="480"/>
          </a:xfrm>
        </p:grpSpPr>
        <p:sp>
          <p:nvSpPr>
            <p:cNvPr id="48168" name="Rectangle 51"/>
            <p:cNvSpPr>
              <a:spLocks noChangeArrowheads="1"/>
            </p:cNvSpPr>
            <p:nvPr/>
          </p:nvSpPr>
          <p:spPr bwMode="auto">
            <a:xfrm>
              <a:off x="672" y="768"/>
              <a:ext cx="720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Head</a:t>
              </a:r>
            </a:p>
          </p:txBody>
        </p:sp>
        <p:sp>
          <p:nvSpPr>
            <p:cNvPr id="48169" name="Rectangle 52"/>
            <p:cNvSpPr>
              <a:spLocks noChangeArrowheads="1"/>
            </p:cNvSpPr>
            <p:nvPr/>
          </p:nvSpPr>
          <p:spPr bwMode="auto">
            <a:xfrm>
              <a:off x="672" y="1008"/>
              <a:ext cx="720" cy="240"/>
            </a:xfrm>
            <a:prstGeom prst="rect">
              <a:avLst/>
            </a:prstGeom>
            <a:solidFill>
              <a:srgbClr val="FF66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Tail</a:t>
              </a:r>
            </a:p>
          </p:txBody>
        </p:sp>
      </p:grpSp>
      <p:grpSp>
        <p:nvGrpSpPr>
          <p:cNvPr id="334901" name="Group 53"/>
          <p:cNvGrpSpPr>
            <a:grpSpLocks/>
          </p:cNvGrpSpPr>
          <p:nvPr/>
        </p:nvGrpSpPr>
        <p:grpSpPr bwMode="auto">
          <a:xfrm>
            <a:off x="3403600" y="2120900"/>
            <a:ext cx="609600" cy="304800"/>
            <a:chOff x="4272" y="3216"/>
            <a:chExt cx="384" cy="192"/>
          </a:xfrm>
        </p:grpSpPr>
        <p:grpSp>
          <p:nvGrpSpPr>
            <p:cNvPr id="48162" name="Group 54"/>
            <p:cNvGrpSpPr>
              <a:grpSpLocks/>
            </p:cNvGrpSpPr>
            <p:nvPr/>
          </p:nvGrpSpPr>
          <p:grpSpPr bwMode="auto">
            <a:xfrm>
              <a:off x="4464" y="3216"/>
              <a:ext cx="192" cy="192"/>
              <a:chOff x="2448" y="2016"/>
              <a:chExt cx="192" cy="192"/>
            </a:xfrm>
          </p:grpSpPr>
          <p:sp>
            <p:nvSpPr>
              <p:cNvPr id="48164" name="Line 55"/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5" name="Line 56"/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6" name="Line 57"/>
              <p:cNvSpPr>
                <a:spLocks noChangeShapeType="1"/>
              </p:cNvSpPr>
              <p:nvPr/>
            </p:nvSpPr>
            <p:spPr bwMode="auto">
              <a:xfrm>
                <a:off x="2520" y="2208"/>
                <a:ext cx="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7" name="Line 58"/>
              <p:cNvSpPr>
                <a:spLocks noChangeShapeType="1"/>
              </p:cNvSpPr>
              <p:nvPr/>
            </p:nvSpPr>
            <p:spPr bwMode="auto">
              <a:xfrm>
                <a:off x="2544" y="20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8163" name="Line 59"/>
            <p:cNvSpPr>
              <a:spLocks noChangeShapeType="1"/>
            </p:cNvSpPr>
            <p:nvPr/>
          </p:nvSpPr>
          <p:spPr bwMode="auto">
            <a:xfrm>
              <a:off x="4272" y="321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34909" name="Line 61"/>
          <p:cNvSpPr>
            <a:spLocks noChangeShapeType="1"/>
          </p:cNvSpPr>
          <p:nvPr/>
        </p:nvSpPr>
        <p:spPr bwMode="auto">
          <a:xfrm>
            <a:off x="3390900" y="2120900"/>
            <a:ext cx="223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8151" name="Group 62"/>
          <p:cNvGrpSpPr>
            <a:grpSpLocks/>
          </p:cNvGrpSpPr>
          <p:nvPr/>
        </p:nvGrpSpPr>
        <p:grpSpPr bwMode="auto">
          <a:xfrm>
            <a:off x="7391400" y="3629025"/>
            <a:ext cx="990600" cy="1371600"/>
            <a:chOff x="2208" y="528"/>
            <a:chExt cx="672" cy="1008"/>
          </a:xfrm>
        </p:grpSpPr>
        <p:sp>
          <p:nvSpPr>
            <p:cNvPr id="48159" name="Rectangle 63"/>
            <p:cNvSpPr>
              <a:spLocks noChangeArrowheads="1"/>
            </p:cNvSpPr>
            <p:nvPr/>
          </p:nvSpPr>
          <p:spPr bwMode="auto">
            <a:xfrm>
              <a:off x="2208" y="528"/>
              <a:ext cx="672" cy="1008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600" b="1">
                <a:latin typeface="Century Gothic" pitchFamily="34" charset="0"/>
                <a:ea typeface="宋体" pitchFamily="2" charset="-122"/>
              </a:endParaRPr>
            </a:p>
          </p:txBody>
        </p:sp>
        <p:sp>
          <p:nvSpPr>
            <p:cNvPr id="48160" name="Rectangle 64"/>
            <p:cNvSpPr>
              <a:spLocks noChangeArrowheads="1"/>
            </p:cNvSpPr>
            <p:nvPr/>
          </p:nvSpPr>
          <p:spPr bwMode="auto">
            <a:xfrm>
              <a:off x="2208" y="528"/>
              <a:ext cx="672" cy="240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PCB10</a:t>
              </a:r>
            </a:p>
          </p:txBody>
        </p:sp>
        <p:sp>
          <p:nvSpPr>
            <p:cNvPr id="48161" name="Rectangle 65"/>
            <p:cNvSpPr>
              <a:spLocks noChangeArrowheads="1"/>
            </p:cNvSpPr>
            <p:nvPr/>
          </p:nvSpPr>
          <p:spPr bwMode="auto">
            <a:xfrm>
              <a:off x="2208" y="768"/>
              <a:ext cx="672" cy="192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latin typeface="Century Gothic" pitchFamily="34" charset="0"/>
                  <a:ea typeface="宋体" pitchFamily="2" charset="-122"/>
                </a:rPr>
                <a:t>Registers</a:t>
              </a:r>
            </a:p>
          </p:txBody>
        </p:sp>
      </p:grpSp>
      <p:grpSp>
        <p:nvGrpSpPr>
          <p:cNvPr id="48152" name="Group 66"/>
          <p:cNvGrpSpPr>
            <a:grpSpLocks/>
          </p:cNvGrpSpPr>
          <p:nvPr/>
        </p:nvGrpSpPr>
        <p:grpSpPr bwMode="auto">
          <a:xfrm>
            <a:off x="8382000" y="3797300"/>
            <a:ext cx="609600" cy="304800"/>
            <a:chOff x="4272" y="3216"/>
            <a:chExt cx="384" cy="192"/>
          </a:xfrm>
        </p:grpSpPr>
        <p:grpSp>
          <p:nvGrpSpPr>
            <p:cNvPr id="48153" name="Group 67"/>
            <p:cNvGrpSpPr>
              <a:grpSpLocks/>
            </p:cNvGrpSpPr>
            <p:nvPr/>
          </p:nvGrpSpPr>
          <p:grpSpPr bwMode="auto">
            <a:xfrm>
              <a:off x="4464" y="3216"/>
              <a:ext cx="192" cy="192"/>
              <a:chOff x="2448" y="2016"/>
              <a:chExt cx="192" cy="192"/>
            </a:xfrm>
          </p:grpSpPr>
          <p:sp>
            <p:nvSpPr>
              <p:cNvPr id="48155" name="Line 68"/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56" name="Line 69"/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57" name="Line 70"/>
              <p:cNvSpPr>
                <a:spLocks noChangeShapeType="1"/>
              </p:cNvSpPr>
              <p:nvPr/>
            </p:nvSpPr>
            <p:spPr bwMode="auto">
              <a:xfrm>
                <a:off x="2520" y="2208"/>
                <a:ext cx="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58" name="Line 71"/>
              <p:cNvSpPr>
                <a:spLocks noChangeShapeType="1"/>
              </p:cNvSpPr>
              <p:nvPr/>
            </p:nvSpPr>
            <p:spPr bwMode="auto">
              <a:xfrm>
                <a:off x="2544" y="20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8154" name="Line 72"/>
            <p:cNvSpPr>
              <a:spLocks noChangeShapeType="1"/>
            </p:cNvSpPr>
            <p:nvPr/>
          </p:nvSpPr>
          <p:spPr bwMode="auto">
            <a:xfrm>
              <a:off x="4272" y="321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34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4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4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3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908" grpId="0" animBg="1"/>
      <p:bldP spid="334908" grpId="1" animBg="1"/>
      <p:bldP spid="334852" grpId="0" animBg="1"/>
      <p:bldP spid="334870" grpId="0" animBg="1"/>
      <p:bldP spid="334874" grpId="0" animBg="1"/>
      <p:bldP spid="334879" grpId="0" animBg="1"/>
      <p:bldP spid="334897" grpId="0"/>
      <p:bldP spid="33490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921625" cy="8651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进程调度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：</a:t>
            </a:r>
            <a:r>
              <a:rPr lang="zh-CN" altLang="en-US" sz="20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（</a:t>
            </a:r>
            <a:r>
              <a:rPr lang="en-US" altLang="zh-CN" sz="20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1</a:t>
            </a:r>
            <a:r>
              <a:rPr lang="zh-CN" altLang="en-US" sz="20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）进程队列迁移；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zh-CN" altLang="en-US" sz="20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              （</a:t>
            </a:r>
            <a:r>
              <a:rPr lang="en-US" altLang="zh-CN" sz="20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2</a:t>
            </a:r>
            <a:r>
              <a:rPr lang="zh-CN" altLang="en-US" sz="20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）</a:t>
            </a:r>
            <a:r>
              <a:rPr lang="zh-CN" altLang="en-US" sz="2000" b="1" dirty="0" smtClean="0">
                <a:solidFill>
                  <a:srgbClr val="A5002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下一个进程选取</a:t>
            </a:r>
            <a:r>
              <a:rPr lang="zh-CN" altLang="en-US" sz="20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；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zh-CN" altLang="en-US" sz="20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              （</a:t>
            </a:r>
            <a:r>
              <a:rPr lang="en-US" altLang="zh-CN" sz="20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3</a:t>
            </a:r>
            <a:r>
              <a:rPr lang="zh-CN" altLang="en-US" sz="2000" b="1" dirty="0" smtClean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itchFamily="2" charset="2"/>
              </a:rPr>
              <a:t>）进程切换</a:t>
            </a:r>
          </a:p>
        </p:txBody>
      </p:sp>
      <p:sp>
        <p:nvSpPr>
          <p:cNvPr id="331780" name="Rectangle 4"/>
          <p:cNvSpPr>
            <a:spLocks noChangeArrowheads="1"/>
          </p:cNvSpPr>
          <p:nvPr/>
        </p:nvSpPr>
        <p:spPr bwMode="auto">
          <a:xfrm>
            <a:off x="688975" y="2276475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想一想</a:t>
            </a:r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! 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第（</a:t>
            </a:r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）步应该有很多种选取策略</a:t>
            </a:r>
          </a:p>
        </p:txBody>
      </p:sp>
      <p:grpSp>
        <p:nvGrpSpPr>
          <p:cNvPr id="331781" name="Group 5"/>
          <p:cNvGrpSpPr>
            <a:grpSpLocks/>
          </p:cNvGrpSpPr>
          <p:nvPr/>
        </p:nvGrpSpPr>
        <p:grpSpPr bwMode="auto">
          <a:xfrm>
            <a:off x="685800" y="4716463"/>
            <a:ext cx="7921625" cy="1246187"/>
            <a:chOff x="432" y="2767"/>
            <a:chExt cx="4990" cy="785"/>
          </a:xfrm>
        </p:grpSpPr>
        <p:grpSp>
          <p:nvGrpSpPr>
            <p:cNvPr id="49166" name="Group 6"/>
            <p:cNvGrpSpPr>
              <a:grpSpLocks/>
            </p:cNvGrpSpPr>
            <p:nvPr/>
          </p:nvGrpSpPr>
          <p:grpSpPr bwMode="auto">
            <a:xfrm>
              <a:off x="619" y="3172"/>
              <a:ext cx="4517" cy="380"/>
              <a:chOff x="619" y="3460"/>
              <a:chExt cx="4517" cy="380"/>
            </a:xfrm>
          </p:grpSpPr>
          <p:sp>
            <p:nvSpPr>
              <p:cNvPr id="49168" name="Rectangle 7"/>
              <p:cNvSpPr>
                <a:spLocks noChangeArrowheads="1"/>
              </p:cNvSpPr>
              <p:nvPr/>
            </p:nvSpPr>
            <p:spPr bwMode="auto">
              <a:xfrm>
                <a:off x="619" y="3460"/>
                <a:ext cx="4517" cy="3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lvl="1" eaLnBrk="1" hangingPunct="1">
                  <a:lnSpc>
                    <a:spcPct val="14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400" b="1">
                    <a:latin typeface="宋体" pitchFamily="2" charset="-122"/>
                    <a:ea typeface="宋体" pitchFamily="2" charset="-122"/>
                  </a:rPr>
                  <a:t>优先级该怎么设定</a:t>
                </a:r>
                <a:r>
                  <a:rPr kumimoji="0" lang="en-US" altLang="zh-CN" sz="2400" b="1">
                    <a:latin typeface="宋体" pitchFamily="2" charset="-122"/>
                    <a:ea typeface="宋体" pitchFamily="2" charset="-122"/>
                  </a:rPr>
                  <a:t>?</a:t>
                </a:r>
                <a:r>
                  <a:rPr kumimoji="0" lang="zh-CN" altLang="en-US" sz="2400" b="1">
                    <a:latin typeface="宋体" pitchFamily="2" charset="-122"/>
                    <a:ea typeface="宋体" pitchFamily="2" charset="-122"/>
                  </a:rPr>
                  <a:t>可能会使某些进程饥饿</a:t>
                </a:r>
                <a:endParaRPr kumimoji="0" lang="zh-CN" altLang="en-US" sz="240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pic>
            <p:nvPicPr>
              <p:cNvPr id="49169" name="Picture 8" descr="j011583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" y="3629"/>
                <a:ext cx="119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167" name="Rectangle 9"/>
            <p:cNvSpPr>
              <a:spLocks noChangeArrowheads="1"/>
            </p:cNvSpPr>
            <p:nvPr/>
          </p:nvSpPr>
          <p:spPr bwMode="auto">
            <a:xfrm>
              <a:off x="432" y="2767"/>
              <a:ext cx="4990" cy="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08585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42875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177165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22885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68605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14325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60045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400" b="1"/>
                <a:t>Priority?</a:t>
              </a:r>
            </a:p>
          </p:txBody>
        </p:sp>
      </p:grpSp>
      <p:grpSp>
        <p:nvGrpSpPr>
          <p:cNvPr id="331786" name="Group 10"/>
          <p:cNvGrpSpPr>
            <a:grpSpLocks/>
          </p:cNvGrpSpPr>
          <p:nvPr/>
        </p:nvGrpSpPr>
        <p:grpSpPr bwMode="auto">
          <a:xfrm>
            <a:off x="685800" y="2924175"/>
            <a:ext cx="7921625" cy="1752600"/>
            <a:chOff x="432" y="1680"/>
            <a:chExt cx="4990" cy="1104"/>
          </a:xfrm>
        </p:grpSpPr>
        <p:grpSp>
          <p:nvGrpSpPr>
            <p:cNvPr id="49159" name="Group 11"/>
            <p:cNvGrpSpPr>
              <a:grpSpLocks/>
            </p:cNvGrpSpPr>
            <p:nvPr/>
          </p:nvGrpSpPr>
          <p:grpSpPr bwMode="auto">
            <a:xfrm>
              <a:off x="624" y="2064"/>
              <a:ext cx="3941" cy="380"/>
              <a:chOff x="523" y="1876"/>
              <a:chExt cx="3941" cy="380"/>
            </a:xfrm>
          </p:grpSpPr>
          <p:sp>
            <p:nvSpPr>
              <p:cNvPr id="49164" name="Rectangle 12"/>
              <p:cNvSpPr>
                <a:spLocks noChangeArrowheads="1"/>
              </p:cNvSpPr>
              <p:nvPr/>
            </p:nvSpPr>
            <p:spPr bwMode="auto">
              <a:xfrm>
                <a:off x="523" y="1876"/>
                <a:ext cx="3941" cy="3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lvl="1" eaLnBrk="1" hangingPunct="1">
                  <a:lnSpc>
                    <a:spcPct val="14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b="1"/>
                  <a:t>FIFO</a:t>
                </a:r>
                <a:r>
                  <a:rPr kumimoji="0" lang="zh-CN" altLang="en-US" sz="2400" b="1">
                    <a:latin typeface="宋体" pitchFamily="2" charset="-122"/>
                    <a:ea typeface="宋体" pitchFamily="2" charset="-122"/>
                  </a:rPr>
                  <a:t>显然是公平的策略</a:t>
                </a:r>
                <a:endParaRPr kumimoji="0" lang="zh-CN" altLang="en-US" sz="240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pic>
            <p:nvPicPr>
              <p:cNvPr id="49165" name="Picture 13" descr="j011583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" y="2025"/>
                <a:ext cx="119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160" name="Rectangle 14"/>
            <p:cNvSpPr>
              <a:spLocks noChangeArrowheads="1"/>
            </p:cNvSpPr>
            <p:nvPr/>
          </p:nvSpPr>
          <p:spPr bwMode="auto">
            <a:xfrm>
              <a:off x="432" y="1680"/>
              <a:ext cx="4990" cy="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08585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42875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177165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22885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68605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14325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60045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400" b="1"/>
                <a:t>FIFO?</a:t>
              </a:r>
            </a:p>
          </p:txBody>
        </p:sp>
        <p:grpSp>
          <p:nvGrpSpPr>
            <p:cNvPr id="49161" name="Group 15"/>
            <p:cNvGrpSpPr>
              <a:grpSpLocks/>
            </p:cNvGrpSpPr>
            <p:nvPr/>
          </p:nvGrpSpPr>
          <p:grpSpPr bwMode="auto">
            <a:xfrm>
              <a:off x="624" y="2404"/>
              <a:ext cx="3941" cy="380"/>
              <a:chOff x="523" y="1876"/>
              <a:chExt cx="3941" cy="380"/>
            </a:xfrm>
          </p:grpSpPr>
          <p:sp>
            <p:nvSpPr>
              <p:cNvPr id="49162" name="Rectangle 16"/>
              <p:cNvSpPr>
                <a:spLocks noChangeArrowheads="1"/>
              </p:cNvSpPr>
              <p:nvPr/>
            </p:nvSpPr>
            <p:spPr bwMode="auto">
              <a:xfrm>
                <a:off x="523" y="1876"/>
                <a:ext cx="3941" cy="3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1pPr>
                <a:lvl2pPr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34" charset="0"/>
                    <a:ea typeface="ＭＳ Ｐゴシック" pitchFamily="34" charset="-128"/>
                  </a:defRPr>
                </a:lvl9pPr>
              </a:lstStyle>
              <a:p>
                <a:pPr lvl="1" eaLnBrk="1" hangingPunct="1">
                  <a:lnSpc>
                    <a:spcPct val="14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b="1"/>
                  <a:t>FIFO</a:t>
                </a:r>
                <a:r>
                  <a:rPr kumimoji="0" lang="zh-CN" altLang="en-US" sz="2400" b="1">
                    <a:latin typeface="宋体" pitchFamily="2" charset="-122"/>
                    <a:ea typeface="宋体" pitchFamily="2" charset="-122"/>
                  </a:rPr>
                  <a:t>显然没有考虑进程执行的任务的区别</a:t>
                </a:r>
                <a:endParaRPr kumimoji="0" lang="zh-CN" altLang="en-US" sz="240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pic>
            <p:nvPicPr>
              <p:cNvPr id="49163" name="Picture 17" descr="j011583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" y="2025"/>
                <a:ext cx="119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9158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3.5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进程调度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80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3.5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进程调度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3.5.3 </a:t>
            </a:r>
            <a:r>
              <a:rPr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上下文切换</a:t>
            </a:r>
            <a:endParaRPr lang="zh-CN" altLang="en-US" sz="1800">
              <a:ea typeface="黑体" pitchFamily="2" charset="-122"/>
            </a:endParaRP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1173163" y="1628775"/>
            <a:ext cx="72390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40000"/>
              </a:lnSpc>
              <a:buSzPct val="80000"/>
              <a:buFont typeface="Wingdings" pitchFamily="2" charset="2"/>
              <a:buChar char="l"/>
            </a:pPr>
            <a:r>
              <a:rPr lang="zh-CN" altLang="en-US" sz="2200" b="1">
                <a:solidFill>
                  <a:srgbClr val="000099"/>
                </a:solidFill>
                <a:latin typeface="Arial" charset="0"/>
                <a:ea typeface="宋体" pitchFamily="2" charset="-122"/>
              </a:rPr>
              <a:t>当</a:t>
            </a:r>
            <a:r>
              <a:rPr lang="en-US" altLang="zh-CN" sz="2200" b="1">
                <a:solidFill>
                  <a:srgbClr val="000099"/>
                </a:solidFill>
                <a:latin typeface="Arial" charset="0"/>
                <a:ea typeface="宋体" pitchFamily="2" charset="-122"/>
              </a:rPr>
              <a:t>CPU</a:t>
            </a:r>
            <a:r>
              <a:rPr lang="zh-CN" altLang="en-US" sz="2200" b="1">
                <a:solidFill>
                  <a:srgbClr val="000099"/>
                </a:solidFill>
                <a:latin typeface="Arial" charset="0"/>
                <a:ea typeface="宋体" pitchFamily="2" charset="-122"/>
              </a:rPr>
              <a:t>切换到另一个进程时，需要保存当前进程的状态信息并恢复另一个进程的状态信息，进程状态信息保存在</a:t>
            </a:r>
            <a:r>
              <a:rPr lang="en-US" altLang="zh-CN" sz="2200" b="1">
                <a:solidFill>
                  <a:srgbClr val="000099"/>
                </a:solidFill>
                <a:latin typeface="Arial" charset="0"/>
                <a:ea typeface="宋体" pitchFamily="2" charset="-122"/>
              </a:rPr>
              <a:t>PCB</a:t>
            </a:r>
            <a:r>
              <a:rPr lang="zh-CN" altLang="en-US" sz="2200" b="1">
                <a:solidFill>
                  <a:srgbClr val="000099"/>
                </a:solidFill>
                <a:latin typeface="Arial" charset="0"/>
                <a:ea typeface="宋体" pitchFamily="2" charset="-122"/>
              </a:rPr>
              <a:t>中 </a:t>
            </a:r>
            <a:r>
              <a:rPr lang="en-US" altLang="zh-CN" sz="2200" b="1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200" b="1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上下文切换</a:t>
            </a:r>
          </a:p>
          <a:p>
            <a:pPr>
              <a:lnSpc>
                <a:spcPct val="140000"/>
              </a:lnSpc>
              <a:buSzPct val="80000"/>
              <a:buFont typeface="Wingdings" pitchFamily="2" charset="2"/>
              <a:buChar char="l"/>
            </a:pPr>
            <a:r>
              <a:rPr lang="zh-CN" altLang="en-US" sz="2200" b="1">
                <a:solidFill>
                  <a:srgbClr val="000099"/>
                </a:solidFill>
                <a:latin typeface="Arial" charset="0"/>
                <a:ea typeface="宋体" pitchFamily="2" charset="-122"/>
              </a:rPr>
              <a:t>上下文切换时间，</a:t>
            </a:r>
            <a:r>
              <a:rPr lang="en-US" altLang="zh-CN" sz="2200" b="1">
                <a:solidFill>
                  <a:srgbClr val="000099"/>
                </a:solidFill>
                <a:latin typeface="Arial" charset="0"/>
                <a:ea typeface="宋体" pitchFamily="2" charset="-122"/>
              </a:rPr>
              <a:t>CPU</a:t>
            </a:r>
            <a:r>
              <a:rPr lang="zh-CN" altLang="en-US" sz="2200" b="1">
                <a:solidFill>
                  <a:srgbClr val="000099"/>
                </a:solidFill>
                <a:latin typeface="Arial" charset="0"/>
                <a:ea typeface="宋体" pitchFamily="2" charset="-122"/>
              </a:rPr>
              <a:t>时间是浪费的，该指标越小越好</a:t>
            </a:r>
          </a:p>
          <a:p>
            <a:pPr>
              <a:lnSpc>
                <a:spcPct val="140000"/>
              </a:lnSpc>
              <a:buSzPct val="80000"/>
              <a:buFont typeface="Wingdings" pitchFamily="2" charset="2"/>
              <a:buChar char="l"/>
            </a:pPr>
            <a:r>
              <a:rPr lang="zh-CN" altLang="en-US" sz="2200" b="1">
                <a:solidFill>
                  <a:srgbClr val="000099"/>
                </a:solidFill>
                <a:latin typeface="Arial" charset="0"/>
                <a:ea typeface="宋体" pitchFamily="2" charset="-122"/>
              </a:rPr>
              <a:t>进程切换不仅仅如此，还需保存其他相应的信息，如与内存息息相关的段表、页表等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3.6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进程间通信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-IPC</a:t>
            </a: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1520825" y="1647825"/>
            <a:ext cx="66929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5738" indent="-185738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628650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SzPct val="80000"/>
              <a:buFont typeface="Wingdings" pitchFamily="2" charset="2"/>
              <a:buChar char="l"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操作系统内并发的进程可以是独立的，也可</a:t>
            </a:r>
            <a:br>
              <a:rPr lang="zh-CN" altLang="en-US" sz="2400" b="1">
                <a:latin typeface="宋体" pitchFamily="2" charset="-122"/>
                <a:ea typeface="宋体" pitchFamily="2" charset="-122"/>
              </a:rPr>
            </a:b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以是协作的</a:t>
            </a:r>
          </a:p>
          <a:p>
            <a:pPr>
              <a:buSzPct val="80000"/>
              <a:buFont typeface="Wingdings" pitchFamily="2" charset="2"/>
              <a:buChar char="l"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独立进程：不能影响其他进程或不能被其他</a:t>
            </a:r>
            <a:br>
              <a:rPr lang="zh-CN" altLang="en-US" sz="2400" b="1">
                <a:latin typeface="宋体" pitchFamily="2" charset="-122"/>
                <a:ea typeface="宋体" pitchFamily="2" charset="-122"/>
              </a:rPr>
            </a:b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          进程影响</a:t>
            </a:r>
          </a:p>
          <a:p>
            <a:pPr>
              <a:buSzPct val="80000"/>
              <a:buFont typeface="Wingdings" pitchFamily="2" charset="2"/>
              <a:buChar char="l"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协作进程：影响其他进程或被其他进程影响</a:t>
            </a:r>
          </a:p>
          <a:p>
            <a:pPr>
              <a:buSzPct val="80000"/>
              <a:buFont typeface="Wingdings" pitchFamily="2" charset="2"/>
              <a:buChar char="l"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进程协作的核心就是共享信息（即</a:t>
            </a:r>
            <a:r>
              <a:rPr lang="zh-CN" altLang="en-US" sz="2400" b="1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进程间通</a:t>
            </a:r>
            <a:br>
              <a:rPr lang="zh-CN" altLang="en-US" sz="2400" b="1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2400" b="1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 信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），达到分工和协作，以提高完成任务的</a:t>
            </a:r>
            <a:br>
              <a:rPr lang="zh-CN" altLang="en-US" sz="2400" b="1">
                <a:latin typeface="宋体" pitchFamily="2" charset="-122"/>
                <a:ea typeface="宋体" pitchFamily="2" charset="-122"/>
              </a:rPr>
            </a:b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效率或方便用户的目的</a:t>
            </a:r>
          </a:p>
          <a:p>
            <a:pPr>
              <a:buSzPct val="80000"/>
              <a:buFont typeface="Wingdings" pitchFamily="2" charset="2"/>
              <a:buChar char="l"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进程间通信有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中方式：</a:t>
            </a:r>
            <a:br>
              <a:rPr lang="zh-CN" altLang="en-US" sz="2400" b="1">
                <a:latin typeface="宋体" pitchFamily="2" charset="-122"/>
                <a:ea typeface="宋体" pitchFamily="2" charset="-122"/>
              </a:rPr>
            </a:b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 （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）共享内存；（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）消息传递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933450" y="1290638"/>
            <a:ext cx="7524750" cy="5005387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1173163" y="1628775"/>
            <a:ext cx="72390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endParaRPr lang="zh-CN" altLang="en-US" sz="2200" b="1">
              <a:solidFill>
                <a:srgbClr val="000099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3.6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进程间通信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3.6.1</a:t>
            </a:r>
            <a:r>
              <a:rPr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共享内存</a:t>
            </a:r>
            <a:endParaRPr lang="zh-CN" altLang="en-US" sz="1800">
              <a:ea typeface="黑体" pitchFamily="2" charset="-122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173163" y="1628775"/>
            <a:ext cx="72390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endParaRPr lang="zh-CN" altLang="en-US" sz="2200" b="1">
              <a:solidFill>
                <a:srgbClr val="000099"/>
              </a:solidFill>
              <a:ea typeface="宋体" pitchFamily="2" charset="-122"/>
            </a:endParaRPr>
          </a:p>
        </p:txBody>
      </p:sp>
      <p:pic>
        <p:nvPicPr>
          <p:cNvPr id="522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 b="6439"/>
          <a:stretch>
            <a:fillRect/>
          </a:stretch>
        </p:blipFill>
        <p:spPr bwMode="auto">
          <a:xfrm>
            <a:off x="1222375" y="1573213"/>
            <a:ext cx="36957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Rectangle 3"/>
          <p:cNvSpPr>
            <a:spLocks noChangeArrowheads="1"/>
          </p:cNvSpPr>
          <p:nvPr/>
        </p:nvSpPr>
        <p:spPr bwMode="auto">
          <a:xfrm>
            <a:off x="5178425" y="2405063"/>
            <a:ext cx="3149600" cy="340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1463" indent="-271463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822325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360488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18176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2748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27320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1892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1. </a:t>
            </a:r>
            <a:r>
              <a:rPr lang="en-US" altLang="zh-CN" sz="2000" b="1" dirty="0" err="1">
                <a:latin typeface="Times New Roman" pitchFamily="18" charset="0"/>
                <a:ea typeface="宋体" pitchFamily="2" charset="-122"/>
              </a:rPr>
              <a:t>ftok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（）  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- 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创建共享内存区唯一号</a:t>
            </a:r>
          </a:p>
          <a:p>
            <a:pPr>
              <a:buFont typeface="Monotype Sorts" charset="2"/>
              <a:buNone/>
            </a:pP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2. </a:t>
            </a:r>
            <a:r>
              <a:rPr lang="en-US" altLang="zh-CN" sz="2000" b="1" dirty="0" err="1">
                <a:latin typeface="Times New Roman" pitchFamily="18" charset="0"/>
                <a:ea typeface="宋体" pitchFamily="2" charset="-122"/>
              </a:rPr>
              <a:t>shmget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（） 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- 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获得共享内存区域</a:t>
            </a:r>
          </a:p>
          <a:p>
            <a:pPr>
              <a:buFont typeface="Monotype Sorts" charset="2"/>
              <a:buNone/>
            </a:pP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3. </a:t>
            </a:r>
            <a:r>
              <a:rPr lang="en-US" altLang="zh-CN" sz="2000" b="1" dirty="0" err="1">
                <a:latin typeface="Times New Roman" pitchFamily="18" charset="0"/>
                <a:ea typeface="宋体" pitchFamily="2" charset="-122"/>
              </a:rPr>
              <a:t>shmat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（） 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- 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将共享内存区域映射到进程的空间内</a:t>
            </a:r>
          </a:p>
          <a:p>
            <a:pPr>
              <a:buFont typeface="Monotype Sorts" charset="2"/>
              <a:buNone/>
            </a:pP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4. </a:t>
            </a:r>
            <a:r>
              <a:rPr lang="zh-CN" altLang="en-US" sz="2000" b="1" dirty="0" smtClean="0">
                <a:latin typeface="Times New Roman" pitchFamily="18" charset="0"/>
                <a:ea typeface="宋体" pitchFamily="2" charset="-122"/>
              </a:rPr>
              <a:t>进程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A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B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同样使用这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3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个系统函数即可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3.6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进程间通信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3.6.2</a:t>
            </a:r>
            <a:r>
              <a:rPr lang="zh-CN" altLang="en-US" sz="24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消息</a:t>
            </a:r>
            <a:r>
              <a:rPr lang="zh-CN" altLang="en-US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传递</a:t>
            </a:r>
            <a:r>
              <a:rPr lang="en-US" altLang="zh-CN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直接通信</a:t>
            </a:r>
            <a:endParaRPr lang="zh-CN" altLang="en-US" sz="1800" dirty="0">
              <a:ea typeface="黑体" pitchFamily="2" charset="-122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173163" y="1628775"/>
            <a:ext cx="72390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endParaRPr lang="zh-CN" altLang="en-US" sz="2200" b="1">
              <a:solidFill>
                <a:srgbClr val="000099"/>
              </a:solidFill>
              <a:ea typeface="宋体" pitchFamily="2" charset="-122"/>
            </a:endParaRPr>
          </a:p>
        </p:txBody>
      </p:sp>
      <p:pic>
        <p:nvPicPr>
          <p:cNvPr id="5325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02" b="6439"/>
          <a:stretch>
            <a:fillRect/>
          </a:stretch>
        </p:blipFill>
        <p:spPr bwMode="auto">
          <a:xfrm>
            <a:off x="1136650" y="1601788"/>
            <a:ext cx="3825875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Rectangle 3"/>
          <p:cNvSpPr>
            <a:spLocks noChangeArrowheads="1"/>
          </p:cNvSpPr>
          <p:nvPr/>
        </p:nvSpPr>
        <p:spPr bwMode="auto">
          <a:xfrm>
            <a:off x="4935538" y="2176463"/>
            <a:ext cx="354965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822325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360488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18176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2748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27320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1892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000" b="1" dirty="0" smtClean="0">
                <a:latin typeface="Times New Roman" pitchFamily="18" charset="0"/>
                <a:ea typeface="宋体" pitchFamily="2" charset="-122"/>
              </a:rPr>
              <a:t>需要明确给出通信的接收者和发送者。</a:t>
            </a:r>
            <a:endParaRPr lang="en-US" altLang="zh-CN" sz="2000" b="1" dirty="0" smtClean="0">
              <a:latin typeface="Times New Roman" pitchFamily="18" charset="0"/>
              <a:ea typeface="宋体" pitchFamily="2" charset="-122"/>
            </a:endParaRPr>
          </a:p>
          <a:p>
            <a:pPr>
              <a:buFont typeface="Monotype Sorts" charset="2"/>
              <a:buNone/>
            </a:pPr>
            <a:r>
              <a:rPr lang="zh-CN" altLang="en-US" sz="2000" b="1" dirty="0" smtClean="0">
                <a:latin typeface="Times New Roman" pitchFamily="18" charset="0"/>
                <a:ea typeface="宋体" pitchFamily="2" charset="-122"/>
              </a:rPr>
              <a:t>进程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P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与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Q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之间消息传递，通过系统调用：</a:t>
            </a:r>
          </a:p>
          <a:p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send (</a:t>
            </a:r>
            <a:r>
              <a:rPr lang="en-US" altLang="zh-CN" sz="2000" b="1" i="1" dirty="0">
                <a:latin typeface="Times New Roman" pitchFamily="18" charset="0"/>
                <a:ea typeface="宋体" pitchFamily="2" charset="-122"/>
              </a:rPr>
              <a:t>P, message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) </a:t>
            </a:r>
            <a:br>
              <a:rPr lang="en-US" altLang="zh-CN" sz="2000" b="1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    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发送一个消息给进程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P</a:t>
            </a:r>
          </a:p>
          <a:p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receive(</a:t>
            </a:r>
            <a:r>
              <a:rPr lang="en-US" altLang="zh-CN" sz="2000" b="1" i="1" dirty="0">
                <a:latin typeface="Times New Roman" pitchFamily="18" charset="0"/>
                <a:ea typeface="宋体" pitchFamily="2" charset="-122"/>
              </a:rPr>
              <a:t>Q, message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) </a:t>
            </a:r>
            <a:br>
              <a:rPr lang="en-US" altLang="zh-CN" sz="2000" b="1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    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从进程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Q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接收一个消息</a:t>
            </a:r>
          </a:p>
          <a:p>
            <a:endParaRPr lang="en-US" altLang="zh-CN" sz="2000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3.6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进程间通信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3.6.2</a:t>
            </a:r>
            <a:r>
              <a:rPr lang="zh-CN" altLang="en-US" sz="24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消息</a:t>
            </a:r>
            <a:r>
              <a:rPr lang="zh-CN" altLang="en-US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传递</a:t>
            </a:r>
            <a:r>
              <a:rPr lang="en-US" altLang="zh-CN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间接通信</a:t>
            </a:r>
            <a:endParaRPr lang="zh-CN" altLang="en-US" sz="1800" dirty="0">
              <a:ea typeface="黑体" pitchFamily="2" charset="-122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173163" y="1628775"/>
            <a:ext cx="72390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endParaRPr lang="zh-CN" altLang="en-US" sz="2200" b="1">
              <a:solidFill>
                <a:srgbClr val="000099"/>
              </a:solidFill>
              <a:ea typeface="宋体" pitchFamily="2" charset="-122"/>
            </a:endParaRPr>
          </a:p>
        </p:txBody>
      </p:sp>
      <p:sp>
        <p:nvSpPr>
          <p:cNvPr id="53255" name="Rectangle 3"/>
          <p:cNvSpPr>
            <a:spLocks noChangeArrowheads="1"/>
          </p:cNvSpPr>
          <p:nvPr/>
        </p:nvSpPr>
        <p:spPr bwMode="auto">
          <a:xfrm>
            <a:off x="933450" y="1473063"/>
            <a:ext cx="7551738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822325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360488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18176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2748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27320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1892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zh-CN" altLang="en-US" sz="2000" b="1" dirty="0" smtClean="0">
                <a:latin typeface="Times New Roman" pitchFamily="18" charset="0"/>
                <a:ea typeface="宋体" pitchFamily="2" charset="-122"/>
              </a:rPr>
              <a:t>进程之间通过邮箱或端口来发送和接收消息：</a:t>
            </a:r>
            <a:endParaRPr lang="zh-CN" altLang="en-US" sz="2000" b="1" dirty="0">
              <a:latin typeface="Times New Roman" pitchFamily="18" charset="0"/>
              <a:ea typeface="宋体" pitchFamily="2" charset="-122"/>
            </a:endParaRPr>
          </a:p>
          <a:p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send </a:t>
            </a:r>
            <a:r>
              <a:rPr lang="en-US" altLang="zh-CN" sz="2000" b="1" dirty="0" smtClean="0"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sz="2000" b="1" i="1" dirty="0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="1" i="1" dirty="0" smtClean="0"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 sz="2000" b="1" i="1" dirty="0">
                <a:latin typeface="Times New Roman" pitchFamily="18" charset="0"/>
                <a:ea typeface="宋体" pitchFamily="2" charset="-122"/>
              </a:rPr>
              <a:t>message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) </a:t>
            </a:r>
            <a:br>
              <a:rPr lang="en-US" altLang="zh-CN" sz="2000" b="1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    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发送一个</a:t>
            </a:r>
            <a:r>
              <a:rPr lang="zh-CN" altLang="en-US" sz="2000" b="1" dirty="0" smtClean="0">
                <a:latin typeface="Times New Roman" pitchFamily="18" charset="0"/>
                <a:ea typeface="宋体" pitchFamily="2" charset="-122"/>
              </a:rPr>
              <a:t>消息到邮箱</a:t>
            </a:r>
            <a:r>
              <a:rPr lang="en-US" altLang="zh-CN" sz="2000" b="1" dirty="0" smtClean="0">
                <a:latin typeface="Times New Roman" pitchFamily="18" charset="0"/>
                <a:ea typeface="宋体" pitchFamily="2" charset="-122"/>
              </a:rPr>
              <a:t>A</a:t>
            </a:r>
            <a:endParaRPr lang="en-US" altLang="zh-CN" sz="2000" b="1" dirty="0">
              <a:latin typeface="Times New Roman" pitchFamily="18" charset="0"/>
              <a:ea typeface="宋体" pitchFamily="2" charset="-122"/>
            </a:endParaRPr>
          </a:p>
          <a:p>
            <a:r>
              <a:rPr lang="en-US" altLang="zh-CN" sz="2000" b="1" dirty="0" smtClean="0">
                <a:latin typeface="Times New Roman" pitchFamily="18" charset="0"/>
                <a:ea typeface="宋体" pitchFamily="2" charset="-122"/>
              </a:rPr>
              <a:t>receive(</a:t>
            </a:r>
            <a:r>
              <a:rPr lang="en-US" altLang="zh-CN" sz="2000" b="1" i="1" dirty="0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="1" i="1" dirty="0" smtClean="0"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 sz="2000" b="1" i="1" dirty="0">
                <a:latin typeface="Times New Roman" pitchFamily="18" charset="0"/>
                <a:ea typeface="宋体" pitchFamily="2" charset="-122"/>
              </a:rPr>
              <a:t>message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) </a:t>
            </a:r>
            <a:br>
              <a:rPr lang="en-US" altLang="zh-CN" sz="2000" b="1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000" b="1" dirty="0">
                <a:latin typeface="Times New Roman" pitchFamily="18" charset="0"/>
                <a:ea typeface="宋体" pitchFamily="2" charset="-122"/>
              </a:rPr>
              <a:t>    </a:t>
            </a:r>
            <a:r>
              <a:rPr lang="zh-CN" altLang="en-US" sz="2000" b="1" dirty="0" smtClean="0">
                <a:latin typeface="Times New Roman" pitchFamily="18" charset="0"/>
                <a:ea typeface="宋体" pitchFamily="2" charset="-122"/>
              </a:rPr>
              <a:t>从邮箱</a:t>
            </a:r>
            <a:r>
              <a:rPr lang="en-US" altLang="zh-CN" sz="2000" b="1" dirty="0" smtClean="0">
                <a:latin typeface="Times New Roman" pitchFamily="18" charset="0"/>
                <a:ea typeface="宋体" pitchFamily="2" charset="-122"/>
              </a:rPr>
              <a:t>A</a:t>
            </a:r>
            <a:r>
              <a:rPr lang="zh-CN" altLang="en-US" sz="2000" b="1" dirty="0" smtClean="0">
                <a:latin typeface="Times New Roman" pitchFamily="18" charset="0"/>
                <a:ea typeface="宋体" pitchFamily="2" charset="-122"/>
              </a:rPr>
              <a:t>接收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</a:rPr>
              <a:t>一个消息</a:t>
            </a:r>
          </a:p>
          <a:p>
            <a:endParaRPr lang="en-US" altLang="zh-CN" sz="2000" b="1" dirty="0"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3552095"/>
            <a:ext cx="621982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402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3.6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进程间通信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3.6.3</a:t>
            </a:r>
            <a:r>
              <a:rPr lang="zh-CN" altLang="en-US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Linux</a:t>
            </a:r>
            <a:r>
              <a:rPr lang="zh-CN" altLang="en-US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进程间通信方法</a:t>
            </a:r>
            <a:endParaRPr lang="zh-CN" altLang="en-US" sz="1800" dirty="0">
              <a:ea typeface="黑体" pitchFamily="2" charset="-122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173163" y="1628775"/>
            <a:ext cx="72390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endParaRPr lang="zh-CN" altLang="en-US" sz="2200" b="1">
              <a:solidFill>
                <a:srgbClr val="000099"/>
              </a:solidFill>
              <a:ea typeface="宋体" pitchFamily="2" charset="-122"/>
            </a:endParaRPr>
          </a:p>
        </p:txBody>
      </p:sp>
      <p:sp>
        <p:nvSpPr>
          <p:cNvPr id="53255" name="Rectangle 3"/>
          <p:cNvSpPr>
            <a:spLocks noChangeArrowheads="1"/>
          </p:cNvSpPr>
          <p:nvPr/>
        </p:nvSpPr>
        <p:spPr bwMode="auto">
          <a:xfrm>
            <a:off x="933450" y="1473063"/>
            <a:ext cx="7551738" cy="49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822325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360488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18176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2748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27320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1892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None/>
            </a:pPr>
            <a:r>
              <a:rPr lang="zh-CN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共享</a:t>
            </a:r>
            <a:r>
              <a:rPr lang="zh-CN" altLang="zh-CN" sz="2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内存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zh-CN" altLang="en-US" sz="2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消息传递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管道</a:t>
            </a:r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、消息</a:t>
            </a:r>
            <a:r>
              <a:rPr lang="zh-CN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队列、</a:t>
            </a:r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信号量、套</a:t>
            </a:r>
            <a:r>
              <a:rPr lang="zh-CN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接口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buNone/>
            </a:pPr>
            <a:r>
              <a:rPr lang="zh-CN" altLang="en-US" sz="2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套接口：</a:t>
            </a:r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除了在异地的计算机进程间以外，套接口同样适用于本地同一台计算机内部的进程间通信。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4098" name="Picture 2" descr="http://a4.att.hudong.com/21/21/010000000000001190921682532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59" y="2536333"/>
            <a:ext cx="5731119" cy="385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628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2163"/>
            <a:ext cx="8229600" cy="576262"/>
          </a:xfrm>
        </p:spPr>
        <p:txBody>
          <a:bodyPr/>
          <a:lstStyle/>
          <a:p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程序执行的细节</a:t>
            </a:r>
            <a:r>
              <a:rPr lang="en-US" altLang="zh-CN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1062038" y="1524000"/>
            <a:ext cx="3200400" cy="3789363"/>
            <a:chOff x="669" y="960"/>
            <a:chExt cx="2016" cy="2387"/>
          </a:xfrm>
        </p:grpSpPr>
        <p:sp>
          <p:nvSpPr>
            <p:cNvPr id="7189" name="Rectangle 4"/>
            <p:cNvSpPr>
              <a:spLocks noChangeArrowheads="1"/>
            </p:cNvSpPr>
            <p:nvPr/>
          </p:nvSpPr>
          <p:spPr bwMode="auto">
            <a:xfrm>
              <a:off x="669" y="960"/>
              <a:ext cx="1683" cy="23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7190" name="Text Box 5"/>
            <p:cNvSpPr txBox="1">
              <a:spLocks noChangeArrowheads="1"/>
            </p:cNvSpPr>
            <p:nvPr/>
          </p:nvSpPr>
          <p:spPr bwMode="auto">
            <a:xfrm>
              <a:off x="669" y="1008"/>
              <a:ext cx="2016" cy="2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latin typeface="Arial" charset="0"/>
                  <a:ea typeface="宋体" pitchFamily="2" charset="-122"/>
                </a:rPr>
                <a:t>代码段：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latin typeface="Tahoma" pitchFamily="34" charset="0"/>
                  <a:ea typeface="宋体" pitchFamily="2" charset="-122"/>
                </a:rPr>
                <a:t>  </a:t>
              </a: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mov ax, [100]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mov bx, [104]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add ax, bx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……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en-US" altLang="zh-CN" sz="2000" b="1">
                <a:latin typeface="Tahoma" pitchFamily="34" charset="0"/>
                <a:ea typeface="宋体" pitchFamily="2" charset="-122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latin typeface="Tahoma" pitchFamily="34" charset="0"/>
                  <a:ea typeface="宋体" pitchFamily="2" charset="-122"/>
                </a:rPr>
                <a:t> </a:t>
              </a: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100:   0     //sum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104:   1     // i</a:t>
              </a:r>
            </a:p>
          </p:txBody>
        </p:sp>
      </p:grpSp>
      <p:sp>
        <p:nvSpPr>
          <p:cNvPr id="256006" name="AutoShape 6"/>
          <p:cNvSpPr>
            <a:spLocks noChangeArrowheads="1"/>
          </p:cNvSpPr>
          <p:nvPr/>
        </p:nvSpPr>
        <p:spPr bwMode="auto">
          <a:xfrm>
            <a:off x="3276600" y="2652713"/>
            <a:ext cx="842963" cy="204787"/>
          </a:xfrm>
          <a:prstGeom prst="rightArrow">
            <a:avLst>
              <a:gd name="adj1" fmla="val 50000"/>
              <a:gd name="adj2" fmla="val 102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grpSp>
        <p:nvGrpSpPr>
          <p:cNvPr id="256007" name="Group 7"/>
          <p:cNvGrpSpPr>
            <a:grpSpLocks/>
          </p:cNvGrpSpPr>
          <p:nvPr/>
        </p:nvGrpSpPr>
        <p:grpSpPr bwMode="auto">
          <a:xfrm>
            <a:off x="228600" y="2562225"/>
            <a:ext cx="998538" cy="466725"/>
            <a:chOff x="139" y="1338"/>
            <a:chExt cx="629" cy="294"/>
          </a:xfrm>
        </p:grpSpPr>
        <p:sp>
          <p:nvSpPr>
            <p:cNvPr id="7187" name="Rectangle 8"/>
            <p:cNvSpPr>
              <a:spLocks noChangeArrowheads="1"/>
            </p:cNvSpPr>
            <p:nvPr/>
          </p:nvSpPr>
          <p:spPr bwMode="auto">
            <a:xfrm>
              <a:off x="139" y="1338"/>
              <a:ext cx="389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PC</a:t>
              </a:r>
            </a:p>
          </p:txBody>
        </p:sp>
        <p:sp>
          <p:nvSpPr>
            <p:cNvPr id="7188" name="AutoShape 9"/>
            <p:cNvSpPr>
              <a:spLocks noChangeArrowheads="1"/>
            </p:cNvSpPr>
            <p:nvPr/>
          </p:nvSpPr>
          <p:spPr bwMode="auto">
            <a:xfrm>
              <a:off x="528" y="1479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</p:grpSp>
      <p:grpSp>
        <p:nvGrpSpPr>
          <p:cNvPr id="256010" name="Group 10"/>
          <p:cNvGrpSpPr>
            <a:grpSpLocks/>
          </p:cNvGrpSpPr>
          <p:nvPr/>
        </p:nvGrpSpPr>
        <p:grpSpPr bwMode="auto">
          <a:xfrm>
            <a:off x="4343400" y="2500313"/>
            <a:ext cx="3429000" cy="466725"/>
            <a:chOff x="2736" y="1296"/>
            <a:chExt cx="2160" cy="294"/>
          </a:xfrm>
        </p:grpSpPr>
        <p:sp>
          <p:nvSpPr>
            <p:cNvPr id="7185" name="Text Box 11"/>
            <p:cNvSpPr txBox="1">
              <a:spLocks noChangeArrowheads="1"/>
            </p:cNvSpPr>
            <p:nvPr/>
          </p:nvSpPr>
          <p:spPr bwMode="auto">
            <a:xfrm>
              <a:off x="2736" y="1296"/>
              <a:ext cx="1488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latin typeface="Arial" charset="0"/>
                  <a:ea typeface="宋体" pitchFamily="2" charset="-122"/>
                </a:rPr>
                <a:t>mov bx, [104]</a:t>
              </a:r>
            </a:p>
          </p:txBody>
        </p:sp>
        <p:sp>
          <p:nvSpPr>
            <p:cNvPr id="7186" name="Text Box 12"/>
            <p:cNvSpPr txBox="1">
              <a:spLocks noChangeArrowheads="1"/>
            </p:cNvSpPr>
            <p:nvPr/>
          </p:nvSpPr>
          <p:spPr bwMode="auto">
            <a:xfrm>
              <a:off x="4320" y="1296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CC0000"/>
                  </a:solidFill>
                  <a:latin typeface="Arial" charset="0"/>
                  <a:ea typeface="宋体" pitchFamily="2" charset="-122"/>
                </a:rPr>
                <a:t>IR</a:t>
              </a:r>
            </a:p>
          </p:txBody>
        </p:sp>
      </p:grpSp>
      <p:grpSp>
        <p:nvGrpSpPr>
          <p:cNvPr id="256013" name="Group 13"/>
          <p:cNvGrpSpPr>
            <a:grpSpLocks/>
          </p:cNvGrpSpPr>
          <p:nvPr/>
        </p:nvGrpSpPr>
        <p:grpSpPr bwMode="auto">
          <a:xfrm>
            <a:off x="6567488" y="4162425"/>
            <a:ext cx="1752600" cy="481013"/>
            <a:chOff x="4128" y="1863"/>
            <a:chExt cx="1104" cy="303"/>
          </a:xfrm>
        </p:grpSpPr>
        <p:sp>
          <p:nvSpPr>
            <p:cNvPr id="7183" name="Text Box 14"/>
            <p:cNvSpPr txBox="1">
              <a:spLocks noChangeArrowheads="1"/>
            </p:cNvSpPr>
            <p:nvPr/>
          </p:nvSpPr>
          <p:spPr bwMode="auto">
            <a:xfrm>
              <a:off x="4128" y="1872"/>
              <a:ext cx="48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en-US" sz="240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184" name="Text Box 15"/>
            <p:cNvSpPr txBox="1">
              <a:spLocks noChangeArrowheads="1"/>
            </p:cNvSpPr>
            <p:nvPr/>
          </p:nvSpPr>
          <p:spPr bwMode="auto">
            <a:xfrm>
              <a:off x="4656" y="1863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bx</a:t>
              </a:r>
            </a:p>
          </p:txBody>
        </p:sp>
      </p:grpSp>
      <p:grpSp>
        <p:nvGrpSpPr>
          <p:cNvPr id="256016" name="Group 16"/>
          <p:cNvGrpSpPr>
            <a:grpSpLocks/>
          </p:cNvGrpSpPr>
          <p:nvPr/>
        </p:nvGrpSpPr>
        <p:grpSpPr bwMode="auto">
          <a:xfrm>
            <a:off x="5410200" y="3033713"/>
            <a:ext cx="1143000" cy="1385887"/>
            <a:chOff x="3408" y="1632"/>
            <a:chExt cx="720" cy="384"/>
          </a:xfrm>
        </p:grpSpPr>
        <p:sp>
          <p:nvSpPr>
            <p:cNvPr id="7181" name="Line 17"/>
            <p:cNvSpPr>
              <a:spLocks noChangeShapeType="1"/>
            </p:cNvSpPr>
            <p:nvPr/>
          </p:nvSpPr>
          <p:spPr bwMode="auto">
            <a:xfrm>
              <a:off x="3408" y="1632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2" name="Line 18"/>
            <p:cNvSpPr>
              <a:spLocks noChangeShapeType="1"/>
            </p:cNvSpPr>
            <p:nvPr/>
          </p:nvSpPr>
          <p:spPr bwMode="auto">
            <a:xfrm>
              <a:off x="3408" y="2016"/>
              <a:ext cx="7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019" name="Text Box 19"/>
          <p:cNvSpPr txBox="1">
            <a:spLocks noChangeArrowheads="1"/>
          </p:cNvSpPr>
          <p:nvPr/>
        </p:nvSpPr>
        <p:spPr bwMode="auto">
          <a:xfrm>
            <a:off x="6781800" y="4191000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Arial" charset="0"/>
                <a:ea typeface="宋体" pitchFamily="2" charset="-122"/>
              </a:rPr>
              <a:t>1</a:t>
            </a:r>
          </a:p>
        </p:txBody>
      </p:sp>
      <p:sp>
        <p:nvSpPr>
          <p:cNvPr id="7178" name="Text Box 20"/>
          <p:cNvSpPr txBox="1">
            <a:spLocks noChangeArrowheads="1"/>
          </p:cNvSpPr>
          <p:nvPr/>
        </p:nvSpPr>
        <p:spPr bwMode="auto">
          <a:xfrm>
            <a:off x="6553200" y="3519488"/>
            <a:ext cx="762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Arial" charset="0"/>
                <a:ea typeface="宋体" pitchFamily="2" charset="-122"/>
              </a:rPr>
              <a:t>0</a:t>
            </a:r>
          </a:p>
        </p:txBody>
      </p:sp>
      <p:sp>
        <p:nvSpPr>
          <p:cNvPr id="7179" name="Text Box 21"/>
          <p:cNvSpPr txBox="1">
            <a:spLocks noChangeArrowheads="1"/>
          </p:cNvSpPr>
          <p:nvPr/>
        </p:nvSpPr>
        <p:spPr bwMode="auto">
          <a:xfrm>
            <a:off x="7391400" y="35052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FF0000"/>
                </a:solidFill>
                <a:latin typeface="Arial" charset="0"/>
                <a:ea typeface="宋体" pitchFamily="2" charset="-122"/>
              </a:rPr>
              <a:t>ax</a:t>
            </a:r>
          </a:p>
        </p:txBody>
      </p:sp>
      <p:sp>
        <p:nvSpPr>
          <p:cNvPr id="7180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3.1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进程的引入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6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6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6" grpId="0" animBg="1"/>
      <p:bldP spid="2560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781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3.6 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进程间通信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949325" y="990600"/>
            <a:ext cx="76644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44291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230313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46288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034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606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178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75088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3.6.2</a:t>
            </a:r>
            <a:r>
              <a:rPr lang="zh-CN" altLang="en-US" sz="2400" b="1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Linux</a:t>
            </a:r>
            <a:r>
              <a:rPr lang="zh-CN" altLang="en-US" sz="2400" b="1" dirty="0" smtClean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进程间通信方法</a:t>
            </a:r>
            <a:endParaRPr lang="zh-CN" altLang="en-US" sz="1800" dirty="0">
              <a:ea typeface="黑体" pitchFamily="2" charset="-122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933450" y="1447800"/>
            <a:ext cx="7524750" cy="50053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173163" y="1628775"/>
            <a:ext cx="72390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1071563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4795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887538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29552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7527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32099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6671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412432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628650" algn="l"/>
              </a:tabLst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endParaRPr lang="zh-CN" altLang="en-US" sz="2200" b="1">
              <a:solidFill>
                <a:srgbClr val="000099"/>
              </a:solidFill>
              <a:ea typeface="宋体" pitchFamily="2" charset="-122"/>
            </a:endParaRPr>
          </a:p>
        </p:txBody>
      </p:sp>
      <p:sp>
        <p:nvSpPr>
          <p:cNvPr id="53255" name="Rectangle 3"/>
          <p:cNvSpPr>
            <a:spLocks noChangeArrowheads="1"/>
          </p:cNvSpPr>
          <p:nvPr/>
        </p:nvSpPr>
        <p:spPr bwMode="auto">
          <a:xfrm>
            <a:off x="933450" y="1473063"/>
            <a:ext cx="7551738" cy="49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822325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360488" indent="-507873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18176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2748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27320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189288" indent="-507873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buNone/>
            </a:pPr>
            <a:r>
              <a:rPr lang="zh-CN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共享内存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消息传递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管道、消息队列、信号量、套接口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buNone/>
            </a:pPr>
            <a:r>
              <a:rPr lang="zh-CN" altLang="en-US" sz="2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管道：</a:t>
            </a:r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管道是进程间通信中最古老的方式，它包括</a:t>
            </a:r>
            <a:r>
              <a:rPr lang="zh-CN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无名管道</a:t>
            </a:r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zh-CN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有名管道</a:t>
            </a:r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两种，前者用于父进程和子进程间的通信，后者用于运行于同一台机器上的任意两个进程间的通信</a:t>
            </a:r>
            <a:r>
              <a:rPr lang="zh-CN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buNone/>
            </a:pPr>
            <a:r>
              <a:rPr lang="en-US" altLang="zh-CN" sz="2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----</a:t>
            </a:r>
            <a:r>
              <a:rPr lang="zh-CN" altLang="en-US" sz="2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需要读写进程对管道进行访问权限和顺序控制。</a:t>
            </a:r>
            <a:endParaRPr lang="en-US" altLang="zh-CN" sz="20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buNone/>
            </a:pPr>
            <a:endParaRPr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buNone/>
            </a:pPr>
            <a:r>
              <a:rPr lang="zh-CN" altLang="en-US" sz="2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消息队列：与命名管道类似，管道多以（设备）文件形式组织和使用。但消息队列以单个消息为管理对象。</a:t>
            </a:r>
            <a:endParaRPr lang="en-US" altLang="zh-CN" sz="20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buNone/>
            </a:pPr>
            <a:endParaRPr lang="en-US" altLang="zh-CN" sz="20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buNone/>
            </a:pPr>
            <a:r>
              <a:rPr lang="en-US" altLang="zh-CN" sz="2000" b="1" i="1" dirty="0" smtClean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Linux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管道和消息队列。</a:t>
            </a:r>
            <a:endParaRPr lang="en-US" altLang="zh-CN" sz="2000" b="1" i="1" dirty="0">
              <a:solidFill>
                <a:srgbClr val="FF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511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进程总结</a:t>
            </a:r>
          </a:p>
        </p:txBody>
      </p:sp>
      <p:pic>
        <p:nvPicPr>
          <p:cNvPr id="54275" name="Picture 3" descr="j02977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0"/>
            <a:ext cx="11144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6180" name="Rectangle 4"/>
          <p:cNvSpPr>
            <a:spLocks noChangeArrowheads="1"/>
          </p:cNvSpPr>
          <p:nvPr/>
        </p:nvSpPr>
        <p:spPr bwMode="auto">
          <a:xfrm>
            <a:off x="779463" y="1268413"/>
            <a:ext cx="664527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计算机解决问题 </a:t>
            </a:r>
            <a:r>
              <a:rPr lang="zh-CN" altLang="en-US" sz="2400" b="1">
                <a:latin typeface="宋体" pitchFamily="2" charset="-122"/>
                <a:ea typeface="宋体" pitchFamily="2" charset="-122"/>
                <a:sym typeface="Symbol" pitchFamily="18" charset="2"/>
              </a:rPr>
              <a:t> 执行程序</a:t>
            </a:r>
            <a:endParaRPr lang="zh-CN" altLang="en-US" sz="2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06181" name="Rectangle 5"/>
          <p:cNvSpPr>
            <a:spLocks noChangeArrowheads="1"/>
          </p:cNvSpPr>
          <p:nvPr/>
        </p:nvSpPr>
        <p:spPr bwMode="auto">
          <a:xfrm>
            <a:off x="776288" y="1878013"/>
            <a:ext cx="8116887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latin typeface="宋体" pitchFamily="2" charset="-122"/>
                <a:ea typeface="宋体" pitchFamily="2" charset="-122"/>
                <a:sym typeface="Symbol" pitchFamily="18" charset="2"/>
              </a:rPr>
              <a:t>执行中的程序和静止程序存在很大区别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400" b="1">
                <a:latin typeface="宋体" pitchFamily="2" charset="-122"/>
                <a:ea typeface="宋体" pitchFamily="2" charset="-122"/>
                <a:sym typeface="Symbol" pitchFamily="18" charset="2"/>
              </a:rPr>
              <a:t> 引出进程</a:t>
            </a:r>
          </a:p>
        </p:txBody>
      </p:sp>
      <p:sp>
        <p:nvSpPr>
          <p:cNvPr id="306182" name="Rectangle 6"/>
          <p:cNvSpPr>
            <a:spLocks noChangeArrowheads="1"/>
          </p:cNvSpPr>
          <p:nvPr/>
        </p:nvSpPr>
        <p:spPr bwMode="auto">
          <a:xfrm>
            <a:off x="776288" y="2514600"/>
            <a:ext cx="8116887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 b="1">
                <a:latin typeface="宋体" pitchFamily="2" charset="-122"/>
                <a:ea typeface="宋体" pitchFamily="2" charset="-122"/>
                <a:sym typeface="Symbol" pitchFamily="18" charset="2"/>
              </a:rPr>
              <a:t>CPU</a:t>
            </a:r>
            <a:r>
              <a:rPr lang="zh-CN" altLang="en-US" sz="2400" b="1">
                <a:latin typeface="宋体" pitchFamily="2" charset="-122"/>
                <a:ea typeface="宋体" pitchFamily="2" charset="-122"/>
                <a:sym typeface="Symbol" pitchFamily="18" charset="2"/>
              </a:rPr>
              <a:t>太快  引出并发  进一步深化了进程</a:t>
            </a:r>
          </a:p>
        </p:txBody>
      </p:sp>
      <p:sp>
        <p:nvSpPr>
          <p:cNvPr id="306183" name="Rectangle 7"/>
          <p:cNvSpPr>
            <a:spLocks noChangeArrowheads="1"/>
          </p:cNvSpPr>
          <p:nvPr/>
        </p:nvSpPr>
        <p:spPr bwMode="auto">
          <a:xfrm>
            <a:off x="776288" y="3173413"/>
            <a:ext cx="8116887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latin typeface="宋体" pitchFamily="2" charset="-122"/>
                <a:ea typeface="宋体" pitchFamily="2" charset="-122"/>
                <a:sym typeface="Symbol" pitchFamily="18" charset="2"/>
              </a:rPr>
              <a:t>进程走走停停  状态转化  现场切换  进程调度</a:t>
            </a:r>
          </a:p>
        </p:txBody>
      </p:sp>
      <p:sp>
        <p:nvSpPr>
          <p:cNvPr id="306184" name="Rectangle 8"/>
          <p:cNvSpPr>
            <a:spLocks noChangeArrowheads="1"/>
          </p:cNvSpPr>
          <p:nvPr/>
        </p:nvSpPr>
        <p:spPr bwMode="auto">
          <a:xfrm>
            <a:off x="776288" y="3859213"/>
            <a:ext cx="8116887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进程相互干扰  进程保护  地址空间  线程 </a:t>
            </a:r>
          </a:p>
        </p:txBody>
      </p:sp>
      <p:sp>
        <p:nvSpPr>
          <p:cNvPr id="306185" name="Rectangle 9"/>
          <p:cNvSpPr>
            <a:spLocks noChangeArrowheads="1"/>
          </p:cNvSpPr>
          <p:nvPr/>
        </p:nvSpPr>
        <p:spPr bwMode="auto">
          <a:xfrm>
            <a:off x="776288" y="4572000"/>
            <a:ext cx="8116887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进程相互协作  进程同步锁  进程间消息通信</a:t>
            </a:r>
          </a:p>
        </p:txBody>
      </p:sp>
      <p:sp>
        <p:nvSpPr>
          <p:cNvPr id="306186" name="Rectangle 10"/>
          <p:cNvSpPr>
            <a:spLocks noChangeArrowheads="1"/>
          </p:cNvSpPr>
          <p:nvPr/>
        </p:nvSpPr>
        <p:spPr bwMode="auto">
          <a:xfrm>
            <a:off x="776288" y="5257800"/>
            <a:ext cx="8116887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latin typeface="宋体" pitchFamily="2" charset="-122"/>
                <a:ea typeface="宋体" pitchFamily="2" charset="-122"/>
                <a:sym typeface="Symbol" pitchFamily="18" charset="2"/>
              </a:rPr>
              <a:t>用户希望操纵进程  进程创建等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80" grpId="0"/>
      <p:bldP spid="306181" grpId="0"/>
      <p:bldP spid="306182" grpId="0"/>
      <p:bldP spid="306183" grpId="0"/>
      <p:bldP spid="306184" grpId="0"/>
      <p:bldP spid="306185" grpId="0"/>
      <p:bldP spid="30618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小问题</a:t>
            </a:r>
          </a:p>
        </p:txBody>
      </p:sp>
      <p:pic>
        <p:nvPicPr>
          <p:cNvPr id="54275" name="Picture 3" descr="j02977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0"/>
            <a:ext cx="11144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6180" name="Rectangle 4"/>
          <p:cNvSpPr>
            <a:spLocks noChangeArrowheads="1"/>
          </p:cNvSpPr>
          <p:nvPr/>
        </p:nvSpPr>
        <p:spPr bwMode="auto">
          <a:xfrm>
            <a:off x="779463" y="1268413"/>
            <a:ext cx="664527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什么是进程？</a:t>
            </a:r>
            <a:endParaRPr lang="zh-CN" altLang="en-US" sz="24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324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8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创建进程</a:t>
            </a:r>
          </a:p>
        </p:txBody>
      </p:sp>
      <p:sp>
        <p:nvSpPr>
          <p:cNvPr id="88067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进程是</a:t>
            </a:r>
            <a:r>
              <a:rPr lang="zh-CN" altLang="en-US" sz="280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</a:t>
            </a:r>
            <a:r>
              <a:rPr lang="zh-CN" alt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8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！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考虑两件事：进程的可执行程序（文件）格式？如何加载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创建进程？</a:t>
            </a:r>
          </a:p>
        </p:txBody>
      </p:sp>
    </p:spTree>
    <p:extLst>
      <p:ext uri="{BB962C8B-B14F-4D97-AF65-F5344CB8AC3E}">
        <p14:creationId xmlns:p14="http://schemas.microsoft.com/office/powerpoint/2010/main" val="1398922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操作系统的可执行文件格式</a:t>
            </a:r>
          </a:p>
        </p:txBody>
      </p:sp>
      <p:sp>
        <p:nvSpPr>
          <p:cNvPr id="90115" name="文本占位符 2"/>
          <p:cNvSpPr>
            <a:spLocks noGrp="1"/>
          </p:cNvSpPr>
          <p:nvPr>
            <p:ph type="body" sz="half" idx="4294967295"/>
          </p:nvPr>
        </p:nvSpPr>
        <p:spPr>
          <a:xfrm>
            <a:off x="381000" y="1219200"/>
            <a:ext cx="8305800" cy="4525963"/>
          </a:xfrm>
        </p:spPr>
        <p:txBody>
          <a:bodyPr/>
          <a:lstStyle/>
          <a:p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每种操作系统都规定了可以运行文件格式（可执行文件）；</a:t>
            </a:r>
            <a:endParaRPr lang="en-US" altLang="zh-CN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ELF\COFF\OUT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</a:p>
          <a:p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0116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06234"/>
            <a:ext cx="56388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6003925" y="5675313"/>
            <a:ext cx="2203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 action="ppaction://hlinkfile"/>
              </a:rPr>
              <a:t>一个代码与</a:t>
            </a:r>
            <a:r>
              <a:rPr lang="en-US" altLang="zh-CN" dirty="0">
                <a:hlinkClick r:id="rId4" action="ppaction://hlinkfile"/>
              </a:rPr>
              <a:t>ELF</a:t>
            </a:r>
            <a:r>
              <a:rPr lang="zh-CN" altLang="en-US" dirty="0">
                <a:hlinkClick r:id="rId4" action="ppaction://hlinkfile"/>
              </a:rPr>
              <a:t>实例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114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81000"/>
            <a:ext cx="78486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进程的内存空间布局</a:t>
            </a:r>
          </a:p>
        </p:txBody>
      </p:sp>
      <p:graphicFrame>
        <p:nvGraphicFramePr>
          <p:cNvPr id="92163" name="Object 3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989888" y="0"/>
          <a:ext cx="115411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剪辑" r:id="rId5" imgW="2166845" imgH="2287575" progId="MS_ClipArt_Gallery.2">
                  <p:embed/>
                </p:oleObj>
              </mc:Choice>
              <mc:Fallback>
                <p:oleObj name="剪辑" r:id="rId5" imgW="2166845" imgH="228757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9888" y="0"/>
                        <a:ext cx="1154112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4" name="文本框 1"/>
          <p:cNvSpPr txBox="1">
            <a:spLocks noChangeArrowheads="1"/>
          </p:cNvSpPr>
          <p:nvPr/>
        </p:nvSpPr>
        <p:spPr bwMode="auto">
          <a:xfrm>
            <a:off x="481013" y="1366838"/>
            <a:ext cx="63007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</a:pPr>
            <a:r>
              <a:rPr lang="zh-CN" altLang="en-US"/>
              <a:t>程序被加载到内存后的布局是什么？</a:t>
            </a:r>
            <a:endParaRPr lang="zh-CN" altLang="en-US" sz="320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92165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2262188"/>
            <a:ext cx="49244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81000" y="4724400"/>
            <a:ext cx="1195388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80870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应用程序加载及进程地址空间</a:t>
            </a:r>
          </a:p>
        </p:txBody>
      </p:sp>
      <p:pic>
        <p:nvPicPr>
          <p:cNvPr id="9421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82675"/>
            <a:ext cx="4419600" cy="580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038600" y="5397500"/>
            <a:ext cx="990600" cy="3079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线形标注 2 2"/>
          <p:cNvSpPr/>
          <p:nvPr/>
        </p:nvSpPr>
        <p:spPr>
          <a:xfrm>
            <a:off x="5943600" y="3710354"/>
            <a:ext cx="2438400" cy="154744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所有应用的虚拟地址空间都是一样的？</a:t>
            </a:r>
          </a:p>
          <a:p>
            <a:pPr algn="ctr">
              <a:defRPr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577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进程地址</a:t>
            </a:r>
            <a:r>
              <a:rPr lang="en-US" altLang="zh-CN" smtClean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0x0804 8000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产生？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4294967295"/>
          </p:nvPr>
        </p:nvSpPr>
        <p:spPr>
          <a:xfrm>
            <a:off x="152400" y="1268413"/>
            <a:ext cx="8763000" cy="4525962"/>
          </a:xfrm>
        </p:spPr>
        <p:txBody>
          <a:bodyPr/>
          <a:lstStyle/>
          <a:p>
            <a:r>
              <a:rPr lang="zh-CN" altLang="en-US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中实用命令：</a:t>
            </a:r>
            <a:r>
              <a:rPr lang="en-US" altLang="zh-CN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</a:t>
            </a:r>
            <a:r>
              <a:rPr lang="en-US" altLang="zh-CN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–verbose</a:t>
            </a:r>
          </a:p>
          <a:p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GNU </a:t>
            </a:r>
            <a:r>
              <a:rPr lang="en-US" altLang="zh-CN" sz="1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version 2.19.51.0.14-34.fc12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Supported emulations: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elf_i386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i386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linux</a:t>
            </a:r>
            <a:endParaRPr lang="en-US" altLang="zh-CN" sz="1000" b="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elf_x86_64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using internal linker script: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==================================================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/* Script for -z </a:t>
            </a:r>
            <a:r>
              <a:rPr lang="en-US" altLang="zh-CN" sz="1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combreloc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combine and sort </a:t>
            </a:r>
            <a:r>
              <a:rPr lang="en-US" altLang="zh-CN" sz="1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reloc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sections */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OUTPUT_FORMAT("elf32-i386", "elf32-i386",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"elf32-i386")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OUTPUT_ARCH(i386)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ENTRY(_start)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SEARCH_DIR("/</a:t>
            </a:r>
            <a:r>
              <a:rPr lang="en-US" altLang="zh-CN" sz="1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/i686-redhat-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linux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/lib"); SEARCH_DIR("/</a:t>
            </a:r>
            <a:r>
              <a:rPr lang="en-US" altLang="zh-CN" sz="1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/local/lib"); SEARCH_DIR("/lib"); SEARCH_DIR("/</a:t>
            </a:r>
            <a:r>
              <a:rPr lang="en-US" altLang="zh-CN" sz="1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/lib");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SECTIONS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/* Read-only sections, merged into text segment: */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PROVIDE (__</a:t>
            </a:r>
            <a:r>
              <a:rPr lang="en-US" altLang="zh-CN" sz="1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executable_start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SEGMENT_START("text-segment", 0x08048000)); . = </a:t>
            </a:r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SEGMENT_START("text-segment",</a:t>
            </a:r>
          </a:p>
          <a:p>
            <a:r>
              <a:rPr lang="zh-CN" alt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0x08048000</a:t>
            </a:r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 SIZEOF_HEADERS;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........</a:t>
            </a:r>
          </a:p>
          <a:p>
            <a:r>
              <a:rPr lang="zh-CN" altLang="en-US" sz="1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后面略</a:t>
            </a:r>
          </a:p>
          <a:p>
            <a:endParaRPr lang="en-US" altLang="zh-CN" b="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1799491" y="5386754"/>
            <a:ext cx="3792415" cy="9541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这个地址是虚拟地址，不是物理地址！！</a:t>
            </a:r>
          </a:p>
        </p:txBody>
      </p:sp>
    </p:spTree>
    <p:extLst>
      <p:ext uri="{BB962C8B-B14F-4D97-AF65-F5344CB8AC3E}">
        <p14:creationId xmlns:p14="http://schemas.microsoft.com/office/powerpoint/2010/main" val="32280346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进程加载与执行（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ELF)</a:t>
            </a:r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355" name="文本占位符 2"/>
          <p:cNvSpPr>
            <a:spLocks noGrp="1"/>
          </p:cNvSpPr>
          <p:nvPr>
            <p:ph type="body" sz="half" idx="4294967295"/>
          </p:nvPr>
        </p:nvSpPr>
        <p:spPr>
          <a:xfrm>
            <a:off x="612775" y="1268413"/>
            <a:ext cx="7464425" cy="4525962"/>
          </a:xfrm>
        </p:spPr>
        <p:txBody>
          <a:bodyPr/>
          <a:lstStyle/>
          <a:p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用户通过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shell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执行程序，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shell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exceve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进入系统调用。（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User-Mode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r>
              <a:rPr lang="en-US" altLang="zh-CN" sz="24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sys_execve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经过一系列过程，并最终通过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ELF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文件的处理函数</a:t>
            </a:r>
            <a:r>
              <a:rPr lang="en-US" altLang="zh-CN" sz="24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load_elf_binary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将用户程序和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ELF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解释器加载进内存，</a:t>
            </a:r>
            <a:r>
              <a:rPr lang="zh-CN" altLang="en-US" sz="2400" i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分配真正的物理地址空间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，并将控制权交给解释器。（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Kernel-Mode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ELF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解释器进行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相关库的加载和重定位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，并最终把控制权交给用户程序。由解释器处理用户程序运行过程中符号的动态解析。（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User-Mode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10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进程加载与执行</a:t>
            </a:r>
          </a:p>
        </p:txBody>
      </p:sp>
      <p:sp>
        <p:nvSpPr>
          <p:cNvPr id="102403" name="文本占位符 2"/>
          <p:cNvSpPr>
            <a:spLocks noGrp="1"/>
          </p:cNvSpPr>
          <p:nvPr>
            <p:ph type="body" sz="half" idx="4294967295"/>
          </p:nvPr>
        </p:nvSpPr>
        <p:spPr>
          <a:xfrm>
            <a:off x="612775" y="1268413"/>
            <a:ext cx="7464425" cy="4525962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是不是所有的操作系统都如此？</a:t>
            </a:r>
            <a:endParaRPr lang="en-US" altLang="zh-CN" sz="2400" dirty="0" smtClean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上述过程需要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MMU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的支持（虚拟存储）；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在没有虚存的情况，操作系统与应用一般都进行统一编译成一个映像，因此对应用程序</a:t>
            </a:r>
            <a:r>
              <a:rPr lang="zh-CN" altLang="en-US" sz="24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没有加载过程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。即编译时的虚地址与运行时物理地址要相同。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u="sng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在虚存管理一章深入学习！！</a:t>
            </a:r>
          </a:p>
        </p:txBody>
      </p:sp>
    </p:spTree>
    <p:extLst>
      <p:ext uri="{BB962C8B-B14F-4D97-AF65-F5344CB8AC3E}">
        <p14:creationId xmlns:p14="http://schemas.microsoft.com/office/powerpoint/2010/main" val="1026385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06450"/>
            <a:ext cx="8229600" cy="576263"/>
          </a:xfrm>
        </p:spPr>
        <p:txBody>
          <a:bodyPr/>
          <a:lstStyle/>
          <a:p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程序执行的细节</a:t>
            </a:r>
            <a:r>
              <a:rPr lang="en-US" altLang="zh-CN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</a:p>
        </p:txBody>
      </p:sp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1062038" y="1524000"/>
            <a:ext cx="3200400" cy="3789363"/>
            <a:chOff x="669" y="960"/>
            <a:chExt cx="2016" cy="2387"/>
          </a:xfrm>
        </p:grpSpPr>
        <p:sp>
          <p:nvSpPr>
            <p:cNvPr id="8215" name="Rectangle 4"/>
            <p:cNvSpPr>
              <a:spLocks noChangeArrowheads="1"/>
            </p:cNvSpPr>
            <p:nvPr/>
          </p:nvSpPr>
          <p:spPr bwMode="auto">
            <a:xfrm>
              <a:off x="669" y="960"/>
              <a:ext cx="1683" cy="23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  <p:sp>
          <p:nvSpPr>
            <p:cNvPr id="8216" name="Text Box 5"/>
            <p:cNvSpPr txBox="1">
              <a:spLocks noChangeArrowheads="1"/>
            </p:cNvSpPr>
            <p:nvPr/>
          </p:nvSpPr>
          <p:spPr bwMode="auto">
            <a:xfrm>
              <a:off x="669" y="1008"/>
              <a:ext cx="2016" cy="2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latin typeface="Arial" charset="0"/>
                  <a:ea typeface="宋体" pitchFamily="2" charset="-122"/>
                </a:rPr>
                <a:t>代码段：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latin typeface="Tahoma" pitchFamily="34" charset="0"/>
                  <a:ea typeface="宋体" pitchFamily="2" charset="-122"/>
                </a:rPr>
                <a:t>  </a:t>
              </a: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mov ax, [100]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mov bx, [104]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add ax, bx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 ……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en-US" altLang="zh-CN" sz="2000" b="1">
                <a:latin typeface="Tahoma" pitchFamily="34" charset="0"/>
                <a:ea typeface="宋体" pitchFamily="2" charset="-122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latin typeface="Tahoma" pitchFamily="34" charset="0"/>
                  <a:ea typeface="宋体" pitchFamily="2" charset="-122"/>
                </a:rPr>
                <a:t> </a:t>
              </a: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100:   0     //sum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>
                  <a:latin typeface="Tahoma" pitchFamily="34" charset="0"/>
                  <a:ea typeface="宋体" pitchFamily="2" charset="-122"/>
                </a:rPr>
                <a:t> 104:   1     // i</a:t>
              </a:r>
            </a:p>
          </p:txBody>
        </p:sp>
      </p:grpSp>
      <p:sp>
        <p:nvSpPr>
          <p:cNvPr id="257030" name="AutoShape 6"/>
          <p:cNvSpPr>
            <a:spLocks noChangeArrowheads="1"/>
          </p:cNvSpPr>
          <p:nvPr/>
        </p:nvSpPr>
        <p:spPr bwMode="auto">
          <a:xfrm>
            <a:off x="3276600" y="3148013"/>
            <a:ext cx="842963" cy="204787"/>
          </a:xfrm>
          <a:prstGeom prst="rightArrow">
            <a:avLst>
              <a:gd name="adj1" fmla="val 50000"/>
              <a:gd name="adj2" fmla="val 1029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pitchFamily="34" charset="0"/>
            </a:endParaRPr>
          </a:p>
        </p:txBody>
      </p:sp>
      <p:grpSp>
        <p:nvGrpSpPr>
          <p:cNvPr id="257031" name="Group 7"/>
          <p:cNvGrpSpPr>
            <a:grpSpLocks/>
          </p:cNvGrpSpPr>
          <p:nvPr/>
        </p:nvGrpSpPr>
        <p:grpSpPr bwMode="auto">
          <a:xfrm>
            <a:off x="228600" y="3006725"/>
            <a:ext cx="998538" cy="466725"/>
            <a:chOff x="139" y="1338"/>
            <a:chExt cx="629" cy="294"/>
          </a:xfrm>
        </p:grpSpPr>
        <p:sp>
          <p:nvSpPr>
            <p:cNvPr id="8213" name="Rectangle 8"/>
            <p:cNvSpPr>
              <a:spLocks noChangeArrowheads="1"/>
            </p:cNvSpPr>
            <p:nvPr/>
          </p:nvSpPr>
          <p:spPr bwMode="auto">
            <a:xfrm>
              <a:off x="139" y="1338"/>
              <a:ext cx="389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PC</a:t>
              </a:r>
            </a:p>
          </p:txBody>
        </p:sp>
        <p:sp>
          <p:nvSpPr>
            <p:cNvPr id="8214" name="AutoShape 9"/>
            <p:cNvSpPr>
              <a:spLocks noChangeArrowheads="1"/>
            </p:cNvSpPr>
            <p:nvPr/>
          </p:nvSpPr>
          <p:spPr bwMode="auto">
            <a:xfrm>
              <a:off x="528" y="1479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>
                <a:latin typeface="Verdana" pitchFamily="34" charset="0"/>
              </a:endParaRPr>
            </a:p>
          </p:txBody>
        </p:sp>
      </p:grpSp>
      <p:grpSp>
        <p:nvGrpSpPr>
          <p:cNvPr id="257034" name="Group 10"/>
          <p:cNvGrpSpPr>
            <a:grpSpLocks/>
          </p:cNvGrpSpPr>
          <p:nvPr/>
        </p:nvGrpSpPr>
        <p:grpSpPr bwMode="auto">
          <a:xfrm>
            <a:off x="4343400" y="3038475"/>
            <a:ext cx="3429000" cy="466725"/>
            <a:chOff x="2736" y="1296"/>
            <a:chExt cx="2160" cy="294"/>
          </a:xfrm>
        </p:grpSpPr>
        <p:sp>
          <p:nvSpPr>
            <p:cNvPr id="8211" name="Text Box 11"/>
            <p:cNvSpPr txBox="1">
              <a:spLocks noChangeArrowheads="1"/>
            </p:cNvSpPr>
            <p:nvPr/>
          </p:nvSpPr>
          <p:spPr bwMode="auto">
            <a:xfrm>
              <a:off x="2736" y="1296"/>
              <a:ext cx="1488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latin typeface="Arial" charset="0"/>
                  <a:ea typeface="宋体" pitchFamily="2" charset="-122"/>
                </a:rPr>
                <a:t>add ax, bx</a:t>
              </a:r>
            </a:p>
          </p:txBody>
        </p:sp>
        <p:sp>
          <p:nvSpPr>
            <p:cNvPr id="8212" name="Text Box 12"/>
            <p:cNvSpPr txBox="1">
              <a:spLocks noChangeArrowheads="1"/>
            </p:cNvSpPr>
            <p:nvPr/>
          </p:nvSpPr>
          <p:spPr bwMode="auto">
            <a:xfrm>
              <a:off x="4320" y="1296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CC0000"/>
                  </a:solidFill>
                  <a:latin typeface="Arial" charset="0"/>
                  <a:ea typeface="宋体" pitchFamily="2" charset="-122"/>
                </a:rPr>
                <a:t>IR</a:t>
              </a:r>
            </a:p>
          </p:txBody>
        </p:sp>
      </p:grpSp>
      <p:grpSp>
        <p:nvGrpSpPr>
          <p:cNvPr id="8199" name="Group 13"/>
          <p:cNvGrpSpPr>
            <a:grpSpLocks/>
          </p:cNvGrpSpPr>
          <p:nvPr/>
        </p:nvGrpSpPr>
        <p:grpSpPr bwMode="auto">
          <a:xfrm>
            <a:off x="6567488" y="4695825"/>
            <a:ext cx="1752600" cy="481013"/>
            <a:chOff x="4128" y="1863"/>
            <a:chExt cx="1104" cy="303"/>
          </a:xfrm>
        </p:grpSpPr>
        <p:sp>
          <p:nvSpPr>
            <p:cNvPr id="8209" name="Text Box 14"/>
            <p:cNvSpPr txBox="1">
              <a:spLocks noChangeArrowheads="1"/>
            </p:cNvSpPr>
            <p:nvPr/>
          </p:nvSpPr>
          <p:spPr bwMode="auto">
            <a:xfrm>
              <a:off x="4128" y="1872"/>
              <a:ext cx="48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0" lang="zh-CN" altLang="en-US" sz="240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210" name="Text Box 15"/>
            <p:cNvSpPr txBox="1">
              <a:spLocks noChangeArrowheads="1"/>
            </p:cNvSpPr>
            <p:nvPr/>
          </p:nvSpPr>
          <p:spPr bwMode="auto">
            <a:xfrm>
              <a:off x="4656" y="1863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bx</a:t>
              </a:r>
            </a:p>
          </p:txBody>
        </p:sp>
      </p:grpSp>
      <p:grpSp>
        <p:nvGrpSpPr>
          <p:cNvPr id="257040" name="Group 16"/>
          <p:cNvGrpSpPr>
            <a:grpSpLocks/>
          </p:cNvGrpSpPr>
          <p:nvPr/>
        </p:nvGrpSpPr>
        <p:grpSpPr bwMode="auto">
          <a:xfrm>
            <a:off x="5410200" y="3581400"/>
            <a:ext cx="1143000" cy="685800"/>
            <a:chOff x="3408" y="1632"/>
            <a:chExt cx="720" cy="384"/>
          </a:xfrm>
        </p:grpSpPr>
        <p:sp>
          <p:nvSpPr>
            <p:cNvPr id="8207" name="Line 17"/>
            <p:cNvSpPr>
              <a:spLocks noChangeShapeType="1"/>
            </p:cNvSpPr>
            <p:nvPr/>
          </p:nvSpPr>
          <p:spPr bwMode="auto">
            <a:xfrm>
              <a:off x="3408" y="1632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8" name="Line 18"/>
            <p:cNvSpPr>
              <a:spLocks noChangeShapeType="1"/>
            </p:cNvSpPr>
            <p:nvPr/>
          </p:nvSpPr>
          <p:spPr bwMode="auto">
            <a:xfrm>
              <a:off x="3408" y="2016"/>
              <a:ext cx="7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01" name="Text Box 19"/>
          <p:cNvSpPr txBox="1">
            <a:spLocks noChangeArrowheads="1"/>
          </p:cNvSpPr>
          <p:nvPr/>
        </p:nvSpPr>
        <p:spPr bwMode="auto">
          <a:xfrm>
            <a:off x="6781800" y="4724400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Arial" charset="0"/>
                <a:ea typeface="宋体" pitchFamily="2" charset="-122"/>
              </a:rPr>
              <a:t>1</a:t>
            </a:r>
          </a:p>
        </p:txBody>
      </p:sp>
      <p:sp>
        <p:nvSpPr>
          <p:cNvPr id="8202" name="Text Box 20"/>
          <p:cNvSpPr txBox="1">
            <a:spLocks noChangeArrowheads="1"/>
          </p:cNvSpPr>
          <p:nvPr/>
        </p:nvSpPr>
        <p:spPr bwMode="auto">
          <a:xfrm>
            <a:off x="6553200" y="4052888"/>
            <a:ext cx="762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Arial" charset="0"/>
                <a:ea typeface="宋体" pitchFamily="2" charset="-122"/>
              </a:rPr>
              <a:t>0</a:t>
            </a:r>
          </a:p>
        </p:txBody>
      </p:sp>
      <p:sp>
        <p:nvSpPr>
          <p:cNvPr id="8203" name="Text Box 21"/>
          <p:cNvSpPr txBox="1">
            <a:spLocks noChangeArrowheads="1"/>
          </p:cNvSpPr>
          <p:nvPr/>
        </p:nvSpPr>
        <p:spPr bwMode="auto">
          <a:xfrm>
            <a:off x="7391400" y="40386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FF0000"/>
                </a:solidFill>
                <a:latin typeface="Arial" charset="0"/>
                <a:ea typeface="宋体" pitchFamily="2" charset="-122"/>
              </a:rPr>
              <a:t>ax</a:t>
            </a:r>
          </a:p>
        </p:txBody>
      </p:sp>
      <p:sp>
        <p:nvSpPr>
          <p:cNvPr id="257046" name="Rectangle 22"/>
          <p:cNvSpPr>
            <a:spLocks noGrp="1" noChangeArrowheads="1"/>
          </p:cNvSpPr>
          <p:nvPr>
            <p:ph type="body" idx="1"/>
          </p:nvPr>
        </p:nvSpPr>
        <p:spPr>
          <a:xfrm>
            <a:off x="841375" y="5535613"/>
            <a:ext cx="7921625" cy="86518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程序执行的关键在于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PC</a:t>
            </a:r>
            <a:r>
              <a:rPr lang="zh-CN" altLang="en-US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的变化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257047" name="Text Box 23"/>
          <p:cNvSpPr txBox="1">
            <a:spLocks noChangeArrowheads="1"/>
          </p:cNvSpPr>
          <p:nvPr/>
        </p:nvSpPr>
        <p:spPr bwMode="auto">
          <a:xfrm>
            <a:off x="6553200" y="4054475"/>
            <a:ext cx="762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Arial" charset="0"/>
                <a:ea typeface="宋体" pitchFamily="2" charset="-122"/>
              </a:rPr>
              <a:t>1</a:t>
            </a:r>
          </a:p>
        </p:txBody>
      </p:sp>
      <p:sp>
        <p:nvSpPr>
          <p:cNvPr id="8206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3.1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进程的引入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7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7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7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30" grpId="0" animBg="1"/>
      <p:bldP spid="257046" grpId="0" build="p"/>
      <p:bldP spid="25704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多进程并存会相互影响</a:t>
            </a:r>
          </a:p>
        </p:txBody>
      </p:sp>
      <p:grpSp>
        <p:nvGrpSpPr>
          <p:cNvPr id="44035" name="Group 3"/>
          <p:cNvGrpSpPr>
            <a:grpSpLocks/>
          </p:cNvGrpSpPr>
          <p:nvPr/>
        </p:nvGrpSpPr>
        <p:grpSpPr bwMode="auto">
          <a:xfrm>
            <a:off x="1366838" y="2133600"/>
            <a:ext cx="2514600" cy="2378075"/>
            <a:chOff x="336" y="854"/>
            <a:chExt cx="1443" cy="1546"/>
          </a:xfrm>
        </p:grpSpPr>
        <p:sp>
          <p:nvSpPr>
            <p:cNvPr id="44042" name="Rectangle 4"/>
            <p:cNvSpPr>
              <a:spLocks noChangeArrowheads="1"/>
            </p:cNvSpPr>
            <p:nvPr/>
          </p:nvSpPr>
          <p:spPr bwMode="auto">
            <a:xfrm>
              <a:off x="336" y="1163"/>
              <a:ext cx="1443" cy="1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4043" name="Text Box 5"/>
            <p:cNvSpPr txBox="1">
              <a:spLocks noChangeArrowheads="1"/>
            </p:cNvSpPr>
            <p:nvPr/>
          </p:nvSpPr>
          <p:spPr bwMode="auto">
            <a:xfrm>
              <a:off x="336" y="1200"/>
              <a:ext cx="1440" cy="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pitchFamily="34" charset="0"/>
                </a:rPr>
                <a:t>  mov ax, 10100b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pitchFamily="34" charset="0"/>
                </a:rPr>
                <a:t>  mov [100], ax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pitchFamily="34" charset="0"/>
                </a:rPr>
                <a:t>    ……</a:t>
              </a:r>
              <a:r>
                <a:rPr lang="en-US" altLang="zh-CN" sz="2000" b="0">
                  <a:latin typeface="Tahoma" pitchFamily="34" charset="0"/>
                </a:rPr>
                <a:t> 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44044" name="Rectangle 6"/>
            <p:cNvSpPr>
              <a:spLocks noChangeArrowheads="1"/>
            </p:cNvSpPr>
            <p:nvPr/>
          </p:nvSpPr>
          <p:spPr bwMode="auto">
            <a:xfrm>
              <a:off x="624" y="854"/>
              <a:ext cx="773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b="1"/>
                <a:t>进程</a:t>
              </a:r>
              <a:r>
                <a:rPr lang="en-US" altLang="zh-CN" sz="2000" b="1"/>
                <a:t>1</a:t>
              </a:r>
              <a:r>
                <a:rPr lang="zh-CN" altLang="en-US" sz="2000" b="1"/>
                <a:t>代码</a:t>
              </a:r>
            </a:p>
          </p:txBody>
        </p:sp>
      </p:grpSp>
      <p:grpSp>
        <p:nvGrpSpPr>
          <p:cNvPr id="44036" name="Group 7"/>
          <p:cNvGrpSpPr>
            <a:grpSpLocks/>
          </p:cNvGrpSpPr>
          <p:nvPr/>
        </p:nvGrpSpPr>
        <p:grpSpPr bwMode="auto">
          <a:xfrm>
            <a:off x="4414838" y="2133600"/>
            <a:ext cx="2290762" cy="2378075"/>
            <a:chOff x="336" y="854"/>
            <a:chExt cx="1443" cy="1546"/>
          </a:xfrm>
        </p:grpSpPr>
        <p:sp>
          <p:nvSpPr>
            <p:cNvPr id="44039" name="Rectangle 8"/>
            <p:cNvSpPr>
              <a:spLocks noChangeArrowheads="1"/>
            </p:cNvSpPr>
            <p:nvPr/>
          </p:nvSpPr>
          <p:spPr bwMode="auto">
            <a:xfrm>
              <a:off x="336" y="1163"/>
              <a:ext cx="1443" cy="1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4040" name="Text Box 9"/>
            <p:cNvSpPr txBox="1">
              <a:spLocks noChangeArrowheads="1"/>
            </p:cNvSpPr>
            <p:nvPr/>
          </p:nvSpPr>
          <p:spPr bwMode="auto">
            <a:xfrm>
              <a:off x="336" y="1201"/>
              <a:ext cx="1440" cy="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pitchFamily="34" charset="0"/>
                </a:rPr>
                <a:t>  </a:t>
              </a: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100: 00101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pitchFamily="34" charset="0"/>
                </a:rPr>
                <a:t>  ……</a:t>
              </a:r>
              <a:r>
                <a:rPr lang="en-US" altLang="zh-CN" sz="2000" b="0">
                  <a:latin typeface="Tahoma" pitchFamily="34" charset="0"/>
                </a:rPr>
                <a:t> 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44041" name="Rectangle 10"/>
            <p:cNvSpPr>
              <a:spLocks noChangeArrowheads="1"/>
            </p:cNvSpPr>
            <p:nvPr/>
          </p:nvSpPr>
          <p:spPr bwMode="auto">
            <a:xfrm>
              <a:off x="624" y="854"/>
              <a:ext cx="849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b="1"/>
                <a:t>进程</a:t>
              </a:r>
              <a:r>
                <a:rPr lang="en-US" altLang="zh-CN" sz="2000" b="1"/>
                <a:t>2</a:t>
              </a:r>
              <a:r>
                <a:rPr lang="zh-CN" altLang="en-US" sz="2000" b="1"/>
                <a:t>代码</a:t>
              </a:r>
            </a:p>
          </p:txBody>
        </p:sp>
      </p:grpSp>
      <p:sp>
        <p:nvSpPr>
          <p:cNvPr id="4403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921625" cy="865188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多个进程同时在存在于内存会出现下面的问题</a:t>
            </a:r>
          </a:p>
        </p:txBody>
      </p:sp>
      <p:sp>
        <p:nvSpPr>
          <p:cNvPr id="187404" name="Rectangle 12"/>
          <p:cNvSpPr>
            <a:spLocks noChangeArrowheads="1"/>
          </p:cNvSpPr>
          <p:nvPr/>
        </p:nvSpPr>
        <p:spPr bwMode="auto">
          <a:xfrm>
            <a:off x="685800" y="49260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解决的办法：限制对地址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的读写</a:t>
            </a:r>
          </a:p>
        </p:txBody>
      </p:sp>
    </p:spTree>
    <p:extLst>
      <p:ext uri="{BB962C8B-B14F-4D97-AF65-F5344CB8AC3E}">
        <p14:creationId xmlns:p14="http://schemas.microsoft.com/office/powerpoint/2010/main" val="362324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7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不是实际的内存地址</a:t>
            </a:r>
          </a:p>
        </p:txBody>
      </p:sp>
      <p:grpSp>
        <p:nvGrpSpPr>
          <p:cNvPr id="45059" name="Group 3"/>
          <p:cNvGrpSpPr>
            <a:grpSpLocks/>
          </p:cNvGrpSpPr>
          <p:nvPr/>
        </p:nvGrpSpPr>
        <p:grpSpPr bwMode="auto">
          <a:xfrm>
            <a:off x="990600" y="1447800"/>
            <a:ext cx="2514600" cy="2378075"/>
            <a:chOff x="336" y="854"/>
            <a:chExt cx="1443" cy="1546"/>
          </a:xfrm>
        </p:grpSpPr>
        <p:sp>
          <p:nvSpPr>
            <p:cNvPr id="45074" name="Rectangle 4"/>
            <p:cNvSpPr>
              <a:spLocks noChangeArrowheads="1"/>
            </p:cNvSpPr>
            <p:nvPr/>
          </p:nvSpPr>
          <p:spPr bwMode="auto">
            <a:xfrm>
              <a:off x="336" y="1163"/>
              <a:ext cx="1443" cy="1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5075" name="Text Box 5"/>
            <p:cNvSpPr txBox="1">
              <a:spLocks noChangeArrowheads="1"/>
            </p:cNvSpPr>
            <p:nvPr/>
          </p:nvSpPr>
          <p:spPr bwMode="auto">
            <a:xfrm>
              <a:off x="336" y="1200"/>
              <a:ext cx="1440" cy="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pitchFamily="34" charset="0"/>
                </a:rPr>
                <a:t>  mov ax, 10100b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pitchFamily="34" charset="0"/>
                </a:rPr>
                <a:t>  mov [100], ax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pitchFamily="34" charset="0"/>
                </a:rPr>
                <a:t>    ……</a:t>
              </a:r>
              <a:r>
                <a:rPr lang="en-US" altLang="zh-CN" sz="2000" b="0">
                  <a:latin typeface="Tahoma" pitchFamily="34" charset="0"/>
                </a:rPr>
                <a:t> 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45076" name="Rectangle 6"/>
            <p:cNvSpPr>
              <a:spLocks noChangeArrowheads="1"/>
            </p:cNvSpPr>
            <p:nvPr/>
          </p:nvSpPr>
          <p:spPr bwMode="auto">
            <a:xfrm>
              <a:off x="624" y="854"/>
              <a:ext cx="773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b="1"/>
                <a:t>进程</a:t>
              </a:r>
              <a:r>
                <a:rPr lang="en-US" altLang="zh-CN" sz="2000" b="1"/>
                <a:t>1</a:t>
              </a:r>
              <a:r>
                <a:rPr lang="zh-CN" altLang="en-US" sz="2000" b="1"/>
                <a:t>代码</a:t>
              </a:r>
            </a:p>
          </p:txBody>
        </p:sp>
      </p:grpSp>
      <p:grpSp>
        <p:nvGrpSpPr>
          <p:cNvPr id="188423" name="Group 7"/>
          <p:cNvGrpSpPr>
            <a:grpSpLocks/>
          </p:cNvGrpSpPr>
          <p:nvPr/>
        </p:nvGrpSpPr>
        <p:grpSpPr bwMode="auto">
          <a:xfrm>
            <a:off x="5943600" y="1676400"/>
            <a:ext cx="2062163" cy="2392363"/>
            <a:chOff x="3744" y="1056"/>
            <a:chExt cx="1299" cy="1507"/>
          </a:xfrm>
        </p:grpSpPr>
        <p:sp>
          <p:nvSpPr>
            <p:cNvPr id="45071" name="Rectangle 8"/>
            <p:cNvSpPr>
              <a:spLocks noChangeArrowheads="1"/>
            </p:cNvSpPr>
            <p:nvPr/>
          </p:nvSpPr>
          <p:spPr bwMode="auto">
            <a:xfrm>
              <a:off x="3744" y="1364"/>
              <a:ext cx="1299" cy="11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5072" name="Text Box 9"/>
            <p:cNvSpPr txBox="1">
              <a:spLocks noChangeArrowheads="1"/>
            </p:cNvSpPr>
            <p:nvPr/>
          </p:nvSpPr>
          <p:spPr bwMode="auto">
            <a:xfrm>
              <a:off x="3744" y="1401"/>
              <a:ext cx="1200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780:  1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(</a:t>
              </a:r>
              <a:r>
                <a:rPr lang="zh-CN" altLang="en-US" sz="2000">
                  <a:solidFill>
                    <a:srgbClr val="FF0000"/>
                  </a:solidFill>
                  <a:latin typeface="Tahoma" pitchFamily="34" charset="0"/>
                </a:rPr>
                <a:t>进程</a:t>
              </a: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1</a:t>
              </a:r>
              <a:r>
                <a:rPr lang="zh-CN" altLang="en-US" sz="2000">
                  <a:solidFill>
                    <a:srgbClr val="FF0000"/>
                  </a:solidFill>
                  <a:latin typeface="Tahoma" pitchFamily="34" charset="0"/>
                </a:rPr>
                <a:t>的数据</a:t>
              </a: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)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pitchFamily="34" charset="0"/>
                </a:rPr>
                <a:t>  ……</a:t>
              </a:r>
              <a:r>
                <a:rPr lang="en-US" altLang="zh-CN" sz="2000" b="0">
                  <a:latin typeface="Tahoma" pitchFamily="34" charset="0"/>
                </a:rPr>
                <a:t> 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45073" name="Rectangle 10"/>
            <p:cNvSpPr>
              <a:spLocks noChangeArrowheads="1"/>
            </p:cNvSpPr>
            <p:nvPr/>
          </p:nvSpPr>
          <p:spPr bwMode="auto">
            <a:xfrm>
              <a:off x="3992" y="1056"/>
              <a:ext cx="7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b="1"/>
                <a:t>物理内存</a:t>
              </a:r>
            </a:p>
          </p:txBody>
        </p:sp>
      </p:grpSp>
      <p:sp>
        <p:nvSpPr>
          <p:cNvPr id="188427" name="Rectangle 11"/>
          <p:cNvSpPr>
            <a:spLocks noChangeArrowheads="1"/>
          </p:cNvSpPr>
          <p:nvPr/>
        </p:nvSpPr>
        <p:spPr bwMode="auto">
          <a:xfrm>
            <a:off x="685800" y="54864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会影响到操作系统对内存的管理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</a:p>
        </p:txBody>
      </p:sp>
      <p:grpSp>
        <p:nvGrpSpPr>
          <p:cNvPr id="188428" name="Group 12"/>
          <p:cNvGrpSpPr>
            <a:grpSpLocks/>
          </p:cNvGrpSpPr>
          <p:nvPr/>
        </p:nvGrpSpPr>
        <p:grpSpPr bwMode="auto">
          <a:xfrm>
            <a:off x="2438400" y="1371600"/>
            <a:ext cx="3503613" cy="2514600"/>
            <a:chOff x="1536" y="864"/>
            <a:chExt cx="2207" cy="1584"/>
          </a:xfrm>
        </p:grpSpPr>
        <p:sp>
          <p:nvSpPr>
            <p:cNvPr id="45066" name="AutoShape 13"/>
            <p:cNvSpPr>
              <a:spLocks noChangeArrowheads="1"/>
            </p:cNvSpPr>
            <p:nvPr/>
          </p:nvSpPr>
          <p:spPr bwMode="auto">
            <a:xfrm>
              <a:off x="2544" y="1152"/>
              <a:ext cx="480" cy="1296"/>
            </a:xfrm>
            <a:prstGeom prst="irregularSeal2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5067" name="Line 14"/>
            <p:cNvSpPr>
              <a:spLocks noChangeShapeType="1"/>
            </p:cNvSpPr>
            <p:nvPr/>
          </p:nvSpPr>
          <p:spPr bwMode="auto">
            <a:xfrm>
              <a:off x="1536" y="1728"/>
              <a:ext cx="120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8" name="Line 15"/>
            <p:cNvSpPr>
              <a:spLocks noChangeShapeType="1"/>
            </p:cNvSpPr>
            <p:nvPr/>
          </p:nvSpPr>
          <p:spPr bwMode="auto">
            <a:xfrm flipV="1">
              <a:off x="2832" y="1536"/>
              <a:ext cx="528" cy="3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9" name="Rectangle 16"/>
            <p:cNvSpPr>
              <a:spLocks noChangeArrowheads="1"/>
            </p:cNvSpPr>
            <p:nvPr/>
          </p:nvSpPr>
          <p:spPr bwMode="auto">
            <a:xfrm>
              <a:off x="2473" y="86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400" b="1">
                  <a:solidFill>
                    <a:srgbClr val="FF0000"/>
                  </a:solidFill>
                </a:rPr>
                <a:t>映射表</a:t>
              </a:r>
            </a:p>
          </p:txBody>
        </p:sp>
        <p:sp>
          <p:nvSpPr>
            <p:cNvPr id="45070" name="Rectangle 17"/>
            <p:cNvSpPr>
              <a:spLocks noChangeArrowheads="1"/>
            </p:cNvSpPr>
            <p:nvPr/>
          </p:nvSpPr>
          <p:spPr bwMode="auto">
            <a:xfrm>
              <a:off x="3360" y="1392"/>
              <a:ext cx="38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b="1">
                  <a:solidFill>
                    <a:srgbClr val="FF0000"/>
                  </a:solidFill>
                </a:rPr>
                <a:t>780</a:t>
              </a:r>
            </a:p>
          </p:txBody>
        </p:sp>
      </p:grpSp>
      <p:grpSp>
        <p:nvGrpSpPr>
          <p:cNvPr id="188434" name="Group 18"/>
          <p:cNvGrpSpPr>
            <a:grpSpLocks/>
          </p:cNvGrpSpPr>
          <p:nvPr/>
        </p:nvGrpSpPr>
        <p:grpSpPr bwMode="auto">
          <a:xfrm>
            <a:off x="685800" y="4191000"/>
            <a:ext cx="7921625" cy="1524000"/>
            <a:chOff x="432" y="2640"/>
            <a:chExt cx="4990" cy="960"/>
          </a:xfrm>
        </p:grpSpPr>
        <p:sp>
          <p:nvSpPr>
            <p:cNvPr id="45064" name="Rectangle 19"/>
            <p:cNvSpPr>
              <a:spLocks noChangeArrowheads="1"/>
            </p:cNvSpPr>
            <p:nvPr/>
          </p:nvSpPr>
          <p:spPr bwMode="auto">
            <a:xfrm>
              <a:off x="432" y="3055"/>
              <a:ext cx="4990" cy="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eaLnBrk="1" hangingPunct="1">
                <a:lnSpc>
                  <a:spcPct val="130000"/>
                </a:lnSpc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</a:pP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进程</a:t>
              </a:r>
              <a:r>
                <a: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根本访问不到其他进程的内容</a:t>
              </a:r>
            </a:p>
          </p:txBody>
        </p:sp>
        <p:sp>
          <p:nvSpPr>
            <p:cNvPr id="45065" name="Rectangle 20"/>
            <p:cNvSpPr>
              <a:spLocks noChangeArrowheads="1"/>
            </p:cNvSpPr>
            <p:nvPr/>
          </p:nvSpPr>
          <p:spPr bwMode="auto">
            <a:xfrm>
              <a:off x="432" y="2640"/>
              <a:ext cx="4990" cy="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eaLnBrk="1" hangingPunct="1">
                <a:lnSpc>
                  <a:spcPct val="130000"/>
                </a:lnSpc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itchFamily="2" charset="2"/>
                <a:buChar char="n"/>
              </a:pP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进程</a:t>
              </a:r>
              <a:r>
                <a: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的映射表将访问限制在进程</a:t>
              </a:r>
              <a:r>
                <a: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范围内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506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8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7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地址空间：保护进程的基本机制</a:t>
            </a:r>
          </a:p>
        </p:txBody>
      </p:sp>
      <p:grpSp>
        <p:nvGrpSpPr>
          <p:cNvPr id="194563" name="Group 3"/>
          <p:cNvGrpSpPr>
            <a:grpSpLocks/>
          </p:cNvGrpSpPr>
          <p:nvPr/>
        </p:nvGrpSpPr>
        <p:grpSpPr bwMode="auto">
          <a:xfrm>
            <a:off x="5832235" y="1371600"/>
            <a:ext cx="2062163" cy="4283075"/>
            <a:chOff x="3552" y="864"/>
            <a:chExt cx="1299" cy="2698"/>
          </a:xfrm>
        </p:grpSpPr>
        <p:sp>
          <p:nvSpPr>
            <p:cNvPr id="46124" name="Rectangle 4"/>
            <p:cNvSpPr>
              <a:spLocks noChangeArrowheads="1"/>
            </p:cNvSpPr>
            <p:nvPr/>
          </p:nvSpPr>
          <p:spPr bwMode="auto">
            <a:xfrm>
              <a:off x="3552" y="1172"/>
              <a:ext cx="1299" cy="11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125" name="Text Box 5"/>
            <p:cNvSpPr txBox="1">
              <a:spLocks noChangeArrowheads="1"/>
            </p:cNvSpPr>
            <p:nvPr/>
          </p:nvSpPr>
          <p:spPr bwMode="auto">
            <a:xfrm>
              <a:off x="3552" y="1209"/>
              <a:ext cx="1200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780:  1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(</a:t>
              </a:r>
              <a:r>
                <a:rPr lang="zh-CN" altLang="en-US" sz="2000">
                  <a:solidFill>
                    <a:srgbClr val="FF0000"/>
                  </a:solidFill>
                  <a:latin typeface="Tahoma" pitchFamily="34" charset="0"/>
                </a:rPr>
                <a:t>进程</a:t>
              </a: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1</a:t>
              </a:r>
              <a:r>
                <a:rPr lang="zh-CN" altLang="en-US" sz="2000">
                  <a:solidFill>
                    <a:srgbClr val="FF0000"/>
                  </a:solidFill>
                  <a:latin typeface="Tahoma" pitchFamily="34" charset="0"/>
                </a:rPr>
                <a:t>的数据</a:t>
              </a: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)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pitchFamily="34" charset="0"/>
                </a:rPr>
                <a:t>  ……</a:t>
              </a:r>
              <a:r>
                <a:rPr lang="en-US" altLang="zh-CN" sz="2000" b="0">
                  <a:latin typeface="Tahoma" pitchFamily="34" charset="0"/>
                </a:rPr>
                <a:t> 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46126" name="Rectangle 6"/>
            <p:cNvSpPr>
              <a:spLocks noChangeArrowheads="1"/>
            </p:cNvSpPr>
            <p:nvPr/>
          </p:nvSpPr>
          <p:spPr bwMode="auto">
            <a:xfrm>
              <a:off x="3800" y="864"/>
              <a:ext cx="7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b="1"/>
                <a:t>物理内存</a:t>
              </a:r>
            </a:p>
          </p:txBody>
        </p:sp>
        <p:sp>
          <p:nvSpPr>
            <p:cNvPr id="46127" name="Rectangle 7"/>
            <p:cNvSpPr>
              <a:spLocks noChangeArrowheads="1"/>
            </p:cNvSpPr>
            <p:nvPr/>
          </p:nvSpPr>
          <p:spPr bwMode="auto">
            <a:xfrm>
              <a:off x="3552" y="2363"/>
              <a:ext cx="1299" cy="11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128" name="Text Box 8"/>
            <p:cNvSpPr txBox="1">
              <a:spLocks noChangeArrowheads="1"/>
            </p:cNvSpPr>
            <p:nvPr/>
          </p:nvSpPr>
          <p:spPr bwMode="auto">
            <a:xfrm>
              <a:off x="3552" y="2400"/>
              <a:ext cx="1200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1260:  0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(</a:t>
              </a:r>
              <a:r>
                <a:rPr lang="zh-CN" altLang="en-US" sz="2000">
                  <a:solidFill>
                    <a:srgbClr val="FF0000"/>
                  </a:solidFill>
                  <a:latin typeface="Tahoma" pitchFamily="34" charset="0"/>
                </a:rPr>
                <a:t>进程</a:t>
              </a: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2</a:t>
              </a:r>
              <a:r>
                <a:rPr lang="zh-CN" altLang="en-US" sz="2000">
                  <a:solidFill>
                    <a:srgbClr val="FF0000"/>
                  </a:solidFill>
                  <a:latin typeface="Tahoma" pitchFamily="34" charset="0"/>
                </a:rPr>
                <a:t>的数据</a:t>
              </a:r>
              <a:r>
                <a:rPr lang="en-US" altLang="zh-CN" sz="2000">
                  <a:solidFill>
                    <a:srgbClr val="FF0000"/>
                  </a:solidFill>
                  <a:latin typeface="Tahoma" pitchFamily="34" charset="0"/>
                </a:rPr>
                <a:t>)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Tahoma" pitchFamily="34" charset="0"/>
                </a:rPr>
                <a:t>  ……</a:t>
              </a:r>
              <a:r>
                <a:rPr lang="en-US" altLang="zh-CN" sz="2000" b="0">
                  <a:latin typeface="Tahoma" pitchFamily="34" charset="0"/>
                </a:rPr>
                <a:t> </a:t>
              </a:r>
              <a:endParaRPr lang="en-US" altLang="zh-CN" sz="2000">
                <a:latin typeface="Tahoma" pitchFamily="34" charset="0"/>
              </a:endParaRPr>
            </a:p>
          </p:txBody>
        </p:sp>
      </p:grpSp>
      <p:grpSp>
        <p:nvGrpSpPr>
          <p:cNvPr id="46084" name="Group 9"/>
          <p:cNvGrpSpPr>
            <a:grpSpLocks/>
          </p:cNvGrpSpPr>
          <p:nvPr/>
        </p:nvGrpSpPr>
        <p:grpSpPr bwMode="auto">
          <a:xfrm>
            <a:off x="182322" y="1203325"/>
            <a:ext cx="3973515" cy="2835275"/>
            <a:chOff x="-7" y="758"/>
            <a:chExt cx="2503" cy="1786"/>
          </a:xfrm>
        </p:grpSpPr>
        <p:sp>
          <p:nvSpPr>
            <p:cNvPr id="46111" name="Rectangle 10"/>
            <p:cNvSpPr>
              <a:spLocks noChangeArrowheads="1"/>
            </p:cNvSpPr>
            <p:nvPr/>
          </p:nvSpPr>
          <p:spPr bwMode="auto">
            <a:xfrm>
              <a:off x="528" y="1958"/>
              <a:ext cx="1440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112" name="Text Box 11"/>
            <p:cNvSpPr txBox="1">
              <a:spLocks noChangeArrowheads="1"/>
            </p:cNvSpPr>
            <p:nvPr/>
          </p:nvSpPr>
          <p:spPr bwMode="auto">
            <a:xfrm>
              <a:off x="528" y="2006"/>
              <a:ext cx="143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</a:pPr>
              <a:r>
                <a:rPr lang="en-US" altLang="zh-CN" sz="2000">
                  <a:latin typeface="Tahoma" pitchFamily="34" charset="0"/>
                </a:rPr>
                <a:t>   mov [100], ax</a:t>
              </a:r>
            </a:p>
          </p:txBody>
        </p:sp>
        <p:sp>
          <p:nvSpPr>
            <p:cNvPr id="46113" name="Rectangle 12"/>
            <p:cNvSpPr>
              <a:spLocks noChangeArrowheads="1"/>
            </p:cNvSpPr>
            <p:nvPr/>
          </p:nvSpPr>
          <p:spPr bwMode="auto">
            <a:xfrm>
              <a:off x="49" y="2294"/>
              <a:ext cx="5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b="1"/>
                <a:t>进程</a:t>
              </a:r>
              <a:r>
                <a:rPr lang="en-US" altLang="zh-CN" sz="2000" b="1"/>
                <a:t>1</a:t>
              </a:r>
            </a:p>
          </p:txBody>
        </p:sp>
        <p:sp>
          <p:nvSpPr>
            <p:cNvPr id="46114" name="Rectangle 13"/>
            <p:cNvSpPr>
              <a:spLocks noChangeArrowheads="1"/>
            </p:cNvSpPr>
            <p:nvPr/>
          </p:nvSpPr>
          <p:spPr bwMode="auto">
            <a:xfrm>
              <a:off x="528" y="1622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115" name="Text Box 14"/>
            <p:cNvSpPr txBox="1">
              <a:spLocks noChangeArrowheads="1"/>
            </p:cNvSpPr>
            <p:nvPr/>
          </p:nvSpPr>
          <p:spPr bwMode="auto">
            <a:xfrm>
              <a:off x="528" y="1670"/>
              <a:ext cx="143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</a:pPr>
              <a:r>
                <a:rPr lang="en-US" altLang="zh-CN" sz="2000">
                  <a:latin typeface="Tahoma" pitchFamily="34" charset="0"/>
                </a:rPr>
                <a:t>   100:  1</a:t>
              </a:r>
            </a:p>
          </p:txBody>
        </p:sp>
        <p:sp>
          <p:nvSpPr>
            <p:cNvPr id="46116" name="Rectangle 15"/>
            <p:cNvSpPr>
              <a:spLocks noChangeArrowheads="1"/>
            </p:cNvSpPr>
            <p:nvPr/>
          </p:nvSpPr>
          <p:spPr bwMode="auto">
            <a:xfrm>
              <a:off x="528" y="806"/>
              <a:ext cx="14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117" name="Rectangle 16"/>
            <p:cNvSpPr>
              <a:spLocks noChangeArrowheads="1"/>
            </p:cNvSpPr>
            <p:nvPr/>
          </p:nvSpPr>
          <p:spPr bwMode="auto">
            <a:xfrm>
              <a:off x="528" y="1382"/>
              <a:ext cx="1440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118" name="Rectangle 17"/>
            <p:cNvSpPr>
              <a:spLocks noChangeArrowheads="1"/>
            </p:cNvSpPr>
            <p:nvPr/>
          </p:nvSpPr>
          <p:spPr bwMode="auto">
            <a:xfrm>
              <a:off x="-7" y="852"/>
              <a:ext cx="576" cy="1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800" b="1" dirty="0"/>
                <a:t>Stack</a:t>
              </a:r>
            </a:p>
            <a:p>
              <a:pPr eaLnBrk="1" hangingPunct="1"/>
              <a:endParaRPr lang="en-US" altLang="zh-CN" sz="1800" b="1" dirty="0"/>
            </a:p>
            <a:p>
              <a:pPr eaLnBrk="1" hangingPunct="1"/>
              <a:endParaRPr lang="en-US" altLang="zh-CN" sz="1800" b="1" dirty="0"/>
            </a:p>
            <a:p>
              <a:pPr eaLnBrk="1" hangingPunct="1"/>
              <a:r>
                <a:rPr lang="en-US" altLang="zh-CN" sz="1800" b="1" dirty="0"/>
                <a:t>Heap</a:t>
              </a:r>
            </a:p>
            <a:p>
              <a:pPr eaLnBrk="1" hangingPunct="1"/>
              <a:endParaRPr lang="en-US" altLang="zh-CN" sz="1800" b="1" dirty="0"/>
            </a:p>
            <a:p>
              <a:pPr eaLnBrk="1" hangingPunct="1"/>
              <a:r>
                <a:rPr lang="en-US" altLang="zh-CN" sz="1800" b="1" dirty="0"/>
                <a:t>Data</a:t>
              </a:r>
            </a:p>
            <a:p>
              <a:pPr eaLnBrk="1" hangingPunct="1"/>
              <a:endParaRPr lang="en-US" altLang="zh-CN" sz="1800" b="1" dirty="0"/>
            </a:p>
            <a:p>
              <a:pPr eaLnBrk="1" hangingPunct="1"/>
              <a:r>
                <a:rPr lang="en-US" altLang="zh-CN" sz="1800" b="1" dirty="0"/>
                <a:t>Code</a:t>
              </a:r>
            </a:p>
          </p:txBody>
        </p:sp>
        <p:sp>
          <p:nvSpPr>
            <p:cNvPr id="46119" name="Rectangle 18"/>
            <p:cNvSpPr>
              <a:spLocks noChangeArrowheads="1"/>
            </p:cNvSpPr>
            <p:nvPr/>
          </p:nvSpPr>
          <p:spPr bwMode="auto">
            <a:xfrm>
              <a:off x="528" y="1046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120" name="Line 19"/>
            <p:cNvSpPr>
              <a:spLocks noChangeShapeType="1"/>
            </p:cNvSpPr>
            <p:nvPr/>
          </p:nvSpPr>
          <p:spPr bwMode="auto">
            <a:xfrm>
              <a:off x="1008" y="104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1" name="Line 20"/>
            <p:cNvSpPr>
              <a:spLocks noChangeShapeType="1"/>
            </p:cNvSpPr>
            <p:nvPr/>
          </p:nvSpPr>
          <p:spPr bwMode="auto">
            <a:xfrm flipV="1">
              <a:off x="1440" y="119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2" name="Rectangle 21"/>
            <p:cNvSpPr>
              <a:spLocks noChangeArrowheads="1"/>
            </p:cNvSpPr>
            <p:nvPr/>
          </p:nvSpPr>
          <p:spPr bwMode="auto">
            <a:xfrm>
              <a:off x="1968" y="2246"/>
              <a:ext cx="52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800" b="1" dirty="0"/>
                <a:t>0000</a:t>
              </a:r>
            </a:p>
          </p:txBody>
        </p:sp>
        <p:sp>
          <p:nvSpPr>
            <p:cNvPr id="46123" name="Rectangle 22"/>
            <p:cNvSpPr>
              <a:spLocks noChangeArrowheads="1"/>
            </p:cNvSpPr>
            <p:nvPr/>
          </p:nvSpPr>
          <p:spPr bwMode="auto">
            <a:xfrm>
              <a:off x="1968" y="758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800" b="1" dirty="0" err="1"/>
                <a:t>ffff</a:t>
              </a:r>
              <a:endParaRPr lang="en-US" altLang="zh-CN" sz="1800" b="1" dirty="0"/>
            </a:p>
          </p:txBody>
        </p:sp>
      </p:grpSp>
      <p:grpSp>
        <p:nvGrpSpPr>
          <p:cNvPr id="46085" name="Group 23"/>
          <p:cNvGrpSpPr>
            <a:grpSpLocks/>
          </p:cNvGrpSpPr>
          <p:nvPr/>
        </p:nvGrpSpPr>
        <p:grpSpPr bwMode="auto">
          <a:xfrm>
            <a:off x="182322" y="3810000"/>
            <a:ext cx="3973515" cy="2835275"/>
            <a:chOff x="-7" y="2400"/>
            <a:chExt cx="2503" cy="1786"/>
          </a:xfrm>
        </p:grpSpPr>
        <p:sp>
          <p:nvSpPr>
            <p:cNvPr id="46098" name="Rectangle 24"/>
            <p:cNvSpPr>
              <a:spLocks noChangeArrowheads="1"/>
            </p:cNvSpPr>
            <p:nvPr/>
          </p:nvSpPr>
          <p:spPr bwMode="auto">
            <a:xfrm>
              <a:off x="528" y="3600"/>
              <a:ext cx="1440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099" name="Text Box 25"/>
            <p:cNvSpPr txBox="1">
              <a:spLocks noChangeArrowheads="1"/>
            </p:cNvSpPr>
            <p:nvPr/>
          </p:nvSpPr>
          <p:spPr bwMode="auto">
            <a:xfrm>
              <a:off x="528" y="3648"/>
              <a:ext cx="143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</a:pPr>
              <a:r>
                <a:rPr lang="en-US" altLang="zh-CN" sz="2000">
                  <a:latin typeface="Tahoma" pitchFamily="34" charset="0"/>
                </a:rPr>
                <a:t>   mov [100], ax</a:t>
              </a:r>
            </a:p>
          </p:txBody>
        </p:sp>
        <p:sp>
          <p:nvSpPr>
            <p:cNvPr id="46100" name="Rectangle 26"/>
            <p:cNvSpPr>
              <a:spLocks noChangeArrowheads="1"/>
            </p:cNvSpPr>
            <p:nvPr/>
          </p:nvSpPr>
          <p:spPr bwMode="auto">
            <a:xfrm>
              <a:off x="49" y="3936"/>
              <a:ext cx="5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b="1"/>
                <a:t>进程</a:t>
              </a:r>
              <a:r>
                <a:rPr lang="en-US" altLang="zh-CN" sz="2000" b="1"/>
                <a:t>2</a:t>
              </a:r>
            </a:p>
          </p:txBody>
        </p:sp>
        <p:sp>
          <p:nvSpPr>
            <p:cNvPr id="46101" name="Rectangle 27"/>
            <p:cNvSpPr>
              <a:spLocks noChangeArrowheads="1"/>
            </p:cNvSpPr>
            <p:nvPr/>
          </p:nvSpPr>
          <p:spPr bwMode="auto">
            <a:xfrm>
              <a:off x="528" y="3264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102" name="Text Box 28"/>
            <p:cNvSpPr txBox="1">
              <a:spLocks noChangeArrowheads="1"/>
            </p:cNvSpPr>
            <p:nvPr/>
          </p:nvSpPr>
          <p:spPr bwMode="auto">
            <a:xfrm>
              <a:off x="528" y="3312"/>
              <a:ext cx="143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itchFamily="18" charset="0"/>
                <a:buChar char="»"/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</a:pPr>
              <a:r>
                <a:rPr lang="en-US" altLang="zh-CN" sz="2000">
                  <a:latin typeface="Tahoma" pitchFamily="34" charset="0"/>
                </a:rPr>
                <a:t>   100:  0</a:t>
              </a:r>
            </a:p>
          </p:txBody>
        </p:sp>
        <p:sp>
          <p:nvSpPr>
            <p:cNvPr id="46103" name="Rectangle 29"/>
            <p:cNvSpPr>
              <a:spLocks noChangeArrowheads="1"/>
            </p:cNvSpPr>
            <p:nvPr/>
          </p:nvSpPr>
          <p:spPr bwMode="auto">
            <a:xfrm>
              <a:off x="528" y="2448"/>
              <a:ext cx="14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104" name="Rectangle 30"/>
            <p:cNvSpPr>
              <a:spLocks noChangeArrowheads="1"/>
            </p:cNvSpPr>
            <p:nvPr/>
          </p:nvSpPr>
          <p:spPr bwMode="auto">
            <a:xfrm>
              <a:off x="528" y="3024"/>
              <a:ext cx="1440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105" name="Rectangle 31"/>
            <p:cNvSpPr>
              <a:spLocks noChangeArrowheads="1"/>
            </p:cNvSpPr>
            <p:nvPr/>
          </p:nvSpPr>
          <p:spPr bwMode="auto">
            <a:xfrm>
              <a:off x="-7" y="2494"/>
              <a:ext cx="576" cy="1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800" b="1" dirty="0"/>
                <a:t>Stack</a:t>
              </a:r>
            </a:p>
            <a:p>
              <a:pPr eaLnBrk="1" hangingPunct="1"/>
              <a:endParaRPr lang="en-US" altLang="zh-CN" sz="1800" b="1" dirty="0"/>
            </a:p>
            <a:p>
              <a:pPr eaLnBrk="1" hangingPunct="1"/>
              <a:endParaRPr lang="en-US" altLang="zh-CN" sz="1800" b="1" dirty="0"/>
            </a:p>
            <a:p>
              <a:pPr eaLnBrk="1" hangingPunct="1"/>
              <a:r>
                <a:rPr lang="en-US" altLang="zh-CN" sz="1800" b="1" dirty="0"/>
                <a:t>Heap</a:t>
              </a:r>
            </a:p>
            <a:p>
              <a:pPr eaLnBrk="1" hangingPunct="1"/>
              <a:endParaRPr lang="en-US" altLang="zh-CN" sz="1800" b="1" dirty="0"/>
            </a:p>
            <a:p>
              <a:pPr eaLnBrk="1" hangingPunct="1"/>
              <a:r>
                <a:rPr lang="en-US" altLang="zh-CN" sz="1800" b="1" dirty="0"/>
                <a:t>Data</a:t>
              </a:r>
            </a:p>
            <a:p>
              <a:pPr eaLnBrk="1" hangingPunct="1"/>
              <a:endParaRPr lang="en-US" altLang="zh-CN" sz="1800" b="1" dirty="0"/>
            </a:p>
            <a:p>
              <a:pPr eaLnBrk="1" hangingPunct="1"/>
              <a:r>
                <a:rPr lang="en-US" altLang="zh-CN" sz="1800" b="1" dirty="0"/>
                <a:t>Code</a:t>
              </a:r>
            </a:p>
          </p:txBody>
        </p:sp>
        <p:sp>
          <p:nvSpPr>
            <p:cNvPr id="46106" name="Rectangle 32"/>
            <p:cNvSpPr>
              <a:spLocks noChangeArrowheads="1"/>
            </p:cNvSpPr>
            <p:nvPr/>
          </p:nvSpPr>
          <p:spPr bwMode="auto">
            <a:xfrm>
              <a:off x="528" y="2688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107" name="Line 33"/>
            <p:cNvSpPr>
              <a:spLocks noChangeShapeType="1"/>
            </p:cNvSpPr>
            <p:nvPr/>
          </p:nvSpPr>
          <p:spPr bwMode="auto">
            <a:xfrm>
              <a:off x="1008" y="268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8" name="Line 34"/>
            <p:cNvSpPr>
              <a:spLocks noChangeShapeType="1"/>
            </p:cNvSpPr>
            <p:nvPr/>
          </p:nvSpPr>
          <p:spPr bwMode="auto">
            <a:xfrm flipV="1">
              <a:off x="1440" y="2832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9" name="Rectangle 35"/>
            <p:cNvSpPr>
              <a:spLocks noChangeArrowheads="1"/>
            </p:cNvSpPr>
            <p:nvPr/>
          </p:nvSpPr>
          <p:spPr bwMode="auto">
            <a:xfrm>
              <a:off x="1968" y="3888"/>
              <a:ext cx="52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800" b="1" dirty="0"/>
                <a:t>0000</a:t>
              </a:r>
            </a:p>
          </p:txBody>
        </p:sp>
        <p:sp>
          <p:nvSpPr>
            <p:cNvPr id="46110" name="Rectangle 36"/>
            <p:cNvSpPr>
              <a:spLocks noChangeArrowheads="1"/>
            </p:cNvSpPr>
            <p:nvPr/>
          </p:nvSpPr>
          <p:spPr bwMode="auto">
            <a:xfrm>
              <a:off x="1968" y="2400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800" b="1" dirty="0" err="1"/>
                <a:t>ffff</a:t>
              </a:r>
              <a:endParaRPr lang="en-US" altLang="zh-CN" sz="1800" b="1" dirty="0"/>
            </a:p>
          </p:txBody>
        </p:sp>
      </p:grpSp>
      <p:grpSp>
        <p:nvGrpSpPr>
          <p:cNvPr id="194597" name="Group 37"/>
          <p:cNvGrpSpPr>
            <a:grpSpLocks/>
          </p:cNvGrpSpPr>
          <p:nvPr/>
        </p:nvGrpSpPr>
        <p:grpSpPr bwMode="auto">
          <a:xfrm>
            <a:off x="2327035" y="1404938"/>
            <a:ext cx="3503613" cy="2328862"/>
            <a:chOff x="1344" y="885"/>
            <a:chExt cx="2207" cy="1467"/>
          </a:xfrm>
        </p:grpSpPr>
        <p:sp>
          <p:nvSpPr>
            <p:cNvPr id="46093" name="AutoShape 38"/>
            <p:cNvSpPr>
              <a:spLocks noChangeArrowheads="1"/>
            </p:cNvSpPr>
            <p:nvPr/>
          </p:nvSpPr>
          <p:spPr bwMode="auto">
            <a:xfrm>
              <a:off x="2352" y="1056"/>
              <a:ext cx="480" cy="1296"/>
            </a:xfrm>
            <a:prstGeom prst="irregularSeal2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094" name="Line 39"/>
            <p:cNvSpPr>
              <a:spLocks noChangeShapeType="1"/>
            </p:cNvSpPr>
            <p:nvPr/>
          </p:nvSpPr>
          <p:spPr bwMode="auto">
            <a:xfrm flipV="1">
              <a:off x="2640" y="1440"/>
              <a:ext cx="528" cy="3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5" name="Rectangle 40"/>
            <p:cNvSpPr>
              <a:spLocks noChangeArrowheads="1"/>
            </p:cNvSpPr>
            <p:nvPr/>
          </p:nvSpPr>
          <p:spPr bwMode="auto">
            <a:xfrm>
              <a:off x="2130" y="885"/>
              <a:ext cx="11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400" b="1">
                  <a:solidFill>
                    <a:srgbClr val="FF0000"/>
                  </a:solidFill>
                </a:rPr>
                <a:t>进程</a:t>
              </a:r>
              <a:r>
                <a:rPr lang="en-US" altLang="zh-CN" sz="2400" b="1">
                  <a:solidFill>
                    <a:srgbClr val="FF0000"/>
                  </a:solidFill>
                </a:rPr>
                <a:t>1</a:t>
              </a:r>
              <a:r>
                <a:rPr lang="zh-CN" altLang="en-US" sz="2400" b="1">
                  <a:solidFill>
                    <a:srgbClr val="FF0000"/>
                  </a:solidFill>
                </a:rPr>
                <a:t>映射表</a:t>
              </a:r>
            </a:p>
          </p:txBody>
        </p:sp>
        <p:sp>
          <p:nvSpPr>
            <p:cNvPr id="46096" name="Rectangle 41"/>
            <p:cNvSpPr>
              <a:spLocks noChangeArrowheads="1"/>
            </p:cNvSpPr>
            <p:nvPr/>
          </p:nvSpPr>
          <p:spPr bwMode="auto">
            <a:xfrm>
              <a:off x="3168" y="1296"/>
              <a:ext cx="38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b="1">
                  <a:solidFill>
                    <a:srgbClr val="FF0000"/>
                  </a:solidFill>
                </a:rPr>
                <a:t>780</a:t>
              </a:r>
            </a:p>
          </p:txBody>
        </p:sp>
        <p:sp>
          <p:nvSpPr>
            <p:cNvPr id="46097" name="Line 42"/>
            <p:cNvSpPr>
              <a:spLocks noChangeShapeType="1"/>
            </p:cNvSpPr>
            <p:nvPr/>
          </p:nvSpPr>
          <p:spPr bwMode="auto">
            <a:xfrm flipV="1">
              <a:off x="1344" y="1728"/>
              <a:ext cx="1200" cy="3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4603" name="Group 43"/>
          <p:cNvGrpSpPr>
            <a:grpSpLocks/>
          </p:cNvGrpSpPr>
          <p:nvPr/>
        </p:nvGrpSpPr>
        <p:grpSpPr bwMode="auto">
          <a:xfrm>
            <a:off x="2403235" y="3810000"/>
            <a:ext cx="3506788" cy="2328863"/>
            <a:chOff x="1392" y="2400"/>
            <a:chExt cx="2209" cy="1467"/>
          </a:xfrm>
        </p:grpSpPr>
        <p:sp>
          <p:nvSpPr>
            <p:cNvPr id="46088" name="AutoShape 44"/>
            <p:cNvSpPr>
              <a:spLocks noChangeArrowheads="1"/>
            </p:cNvSpPr>
            <p:nvPr/>
          </p:nvSpPr>
          <p:spPr bwMode="auto">
            <a:xfrm>
              <a:off x="2448" y="2571"/>
              <a:ext cx="480" cy="1296"/>
            </a:xfrm>
            <a:prstGeom prst="irregularSeal2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6089" name="Line 45"/>
            <p:cNvSpPr>
              <a:spLocks noChangeShapeType="1"/>
            </p:cNvSpPr>
            <p:nvPr/>
          </p:nvSpPr>
          <p:spPr bwMode="auto">
            <a:xfrm flipV="1">
              <a:off x="2736" y="2736"/>
              <a:ext cx="432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0" name="Rectangle 46"/>
            <p:cNvSpPr>
              <a:spLocks noChangeArrowheads="1"/>
            </p:cNvSpPr>
            <p:nvPr/>
          </p:nvSpPr>
          <p:spPr bwMode="auto">
            <a:xfrm>
              <a:off x="2226" y="2400"/>
              <a:ext cx="11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400" b="1">
                  <a:solidFill>
                    <a:srgbClr val="FF0000"/>
                  </a:solidFill>
                </a:rPr>
                <a:t>进程</a:t>
              </a:r>
              <a:r>
                <a:rPr lang="en-US" altLang="zh-CN" sz="2400" b="1">
                  <a:solidFill>
                    <a:srgbClr val="FF0000"/>
                  </a:solidFill>
                </a:rPr>
                <a:t>2</a:t>
              </a:r>
              <a:r>
                <a:rPr lang="zh-CN" altLang="en-US" sz="2400" b="1">
                  <a:solidFill>
                    <a:srgbClr val="FF0000"/>
                  </a:solidFill>
                </a:rPr>
                <a:t>映射表</a:t>
              </a:r>
            </a:p>
          </p:txBody>
        </p:sp>
        <p:sp>
          <p:nvSpPr>
            <p:cNvPr id="46091" name="Line 47"/>
            <p:cNvSpPr>
              <a:spLocks noChangeShapeType="1"/>
            </p:cNvSpPr>
            <p:nvPr/>
          </p:nvSpPr>
          <p:spPr bwMode="auto">
            <a:xfrm flipV="1">
              <a:off x="1392" y="3216"/>
              <a:ext cx="1248" cy="45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2" name="Rectangle 48"/>
            <p:cNvSpPr>
              <a:spLocks noChangeArrowheads="1"/>
            </p:cNvSpPr>
            <p:nvPr/>
          </p:nvSpPr>
          <p:spPr bwMode="auto">
            <a:xfrm>
              <a:off x="3129" y="2592"/>
              <a:ext cx="4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b="1">
                  <a:solidFill>
                    <a:srgbClr val="FF0000"/>
                  </a:solidFill>
                </a:rPr>
                <a:t>1260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4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4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4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4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1219200" y="2057400"/>
            <a:ext cx="5105400" cy="2743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153400" cy="67627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地址空间和程序执行可以分离吗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1416050" y="2151063"/>
            <a:ext cx="2286000" cy="1903412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416050" y="2208213"/>
            <a:ext cx="2509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Tahoma" pitchFamily="34" charset="0"/>
              </a:rPr>
              <a:t>   mov [100], ax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304800" y="2286000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/>
              <a:t>进程</a:t>
            </a:r>
          </a:p>
        </p:txBody>
      </p:sp>
      <p:sp>
        <p:nvSpPr>
          <p:cNvPr id="195591" name="Rectangle 7"/>
          <p:cNvSpPr>
            <a:spLocks noChangeArrowheads="1"/>
          </p:cNvSpPr>
          <p:nvPr/>
        </p:nvSpPr>
        <p:spPr bwMode="auto">
          <a:xfrm>
            <a:off x="685800" y="55356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那个指令执行序列就是线程</a:t>
            </a:r>
          </a:p>
        </p:txBody>
      </p:sp>
      <p:sp>
        <p:nvSpPr>
          <p:cNvPr id="195592" name="Rectangle 8"/>
          <p:cNvSpPr>
            <a:spLocks noChangeArrowheads="1"/>
          </p:cNvSpPr>
          <p:nvPr/>
        </p:nvSpPr>
        <p:spPr bwMode="auto">
          <a:xfrm>
            <a:off x="685800" y="4899025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进程切换笨重；进程代价昂贵</a:t>
            </a:r>
          </a:p>
        </p:txBody>
      </p:sp>
      <p:sp>
        <p:nvSpPr>
          <p:cNvPr id="47113" name="AutoShape 9"/>
          <p:cNvSpPr>
            <a:spLocks noChangeArrowheads="1"/>
          </p:cNvSpPr>
          <p:nvPr/>
        </p:nvSpPr>
        <p:spPr bwMode="auto">
          <a:xfrm>
            <a:off x="7086600" y="2514600"/>
            <a:ext cx="762000" cy="2057400"/>
          </a:xfrm>
          <a:prstGeom prst="irregularSeal2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47114" name="Rectangle 10"/>
          <p:cNvSpPr>
            <a:spLocks noChangeArrowheads="1"/>
          </p:cNvSpPr>
          <p:nvPr/>
        </p:nvSpPr>
        <p:spPr bwMode="auto">
          <a:xfrm>
            <a:off x="7086600" y="2057400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FF0000"/>
                </a:solidFill>
              </a:rPr>
              <a:t>映射表</a:t>
            </a: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685800" y="12192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一个地址空间内可以存在多个指令执行序列</a:t>
            </a:r>
          </a:p>
        </p:txBody>
      </p:sp>
      <p:sp>
        <p:nvSpPr>
          <p:cNvPr id="47116" name="Freeform 12"/>
          <p:cNvSpPr>
            <a:spLocks/>
          </p:cNvSpPr>
          <p:nvPr/>
        </p:nvSpPr>
        <p:spPr bwMode="auto">
          <a:xfrm>
            <a:off x="2482850" y="2590800"/>
            <a:ext cx="152400" cy="762000"/>
          </a:xfrm>
          <a:custGeom>
            <a:avLst/>
            <a:gdLst>
              <a:gd name="T0" fmla="*/ 2147483646 w 104"/>
              <a:gd name="T1" fmla="*/ 0 h 192"/>
              <a:gd name="T2" fmla="*/ 2147483646 w 104"/>
              <a:gd name="T3" fmla="*/ 2147483646 h 192"/>
              <a:gd name="T4" fmla="*/ 0 w 104"/>
              <a:gd name="T5" fmla="*/ 2147483646 h 192"/>
              <a:gd name="T6" fmla="*/ 2147483646 w 104"/>
              <a:gd name="T7" fmla="*/ 2147483646 h 192"/>
              <a:gd name="T8" fmla="*/ 0 w 104"/>
              <a:gd name="T9" fmla="*/ 2147483646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4" h="192">
                <a:moveTo>
                  <a:pt x="48" y="0"/>
                </a:moveTo>
                <a:cubicBezTo>
                  <a:pt x="76" y="16"/>
                  <a:pt x="104" y="32"/>
                  <a:pt x="96" y="48"/>
                </a:cubicBezTo>
                <a:cubicBezTo>
                  <a:pt x="88" y="64"/>
                  <a:pt x="0" y="80"/>
                  <a:pt x="0" y="96"/>
                </a:cubicBezTo>
                <a:cubicBezTo>
                  <a:pt x="0" y="112"/>
                  <a:pt x="96" y="128"/>
                  <a:pt x="96" y="144"/>
                </a:cubicBezTo>
                <a:cubicBezTo>
                  <a:pt x="96" y="160"/>
                  <a:pt x="48" y="176"/>
                  <a:pt x="0" y="192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859213" y="2135188"/>
            <a:ext cx="2286000" cy="1903412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3859213" y="2192338"/>
            <a:ext cx="2509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Tahoma" pitchFamily="34" charset="0"/>
              </a:rPr>
              <a:t>   mov [100], ax</a:t>
            </a:r>
          </a:p>
        </p:txBody>
      </p:sp>
      <p:sp>
        <p:nvSpPr>
          <p:cNvPr id="47119" name="Freeform 15"/>
          <p:cNvSpPr>
            <a:spLocks/>
          </p:cNvSpPr>
          <p:nvPr/>
        </p:nvSpPr>
        <p:spPr bwMode="auto">
          <a:xfrm>
            <a:off x="4926013" y="2590800"/>
            <a:ext cx="152400" cy="762000"/>
          </a:xfrm>
          <a:custGeom>
            <a:avLst/>
            <a:gdLst>
              <a:gd name="T0" fmla="*/ 2147483646 w 104"/>
              <a:gd name="T1" fmla="*/ 0 h 192"/>
              <a:gd name="T2" fmla="*/ 2147483646 w 104"/>
              <a:gd name="T3" fmla="*/ 2147483646 h 192"/>
              <a:gd name="T4" fmla="*/ 0 w 104"/>
              <a:gd name="T5" fmla="*/ 2147483646 h 192"/>
              <a:gd name="T6" fmla="*/ 2147483646 w 104"/>
              <a:gd name="T7" fmla="*/ 2147483646 h 192"/>
              <a:gd name="T8" fmla="*/ 0 w 104"/>
              <a:gd name="T9" fmla="*/ 2147483646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4" h="192">
                <a:moveTo>
                  <a:pt x="48" y="0"/>
                </a:moveTo>
                <a:cubicBezTo>
                  <a:pt x="76" y="16"/>
                  <a:pt x="104" y="32"/>
                  <a:pt x="96" y="48"/>
                </a:cubicBezTo>
                <a:cubicBezTo>
                  <a:pt x="88" y="64"/>
                  <a:pt x="0" y="80"/>
                  <a:pt x="0" y="96"/>
                </a:cubicBezTo>
                <a:cubicBezTo>
                  <a:pt x="0" y="112"/>
                  <a:pt x="96" y="128"/>
                  <a:pt x="96" y="144"/>
                </a:cubicBezTo>
                <a:cubicBezTo>
                  <a:pt x="96" y="160"/>
                  <a:pt x="48" y="176"/>
                  <a:pt x="0" y="192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0" name="Rectangle 16"/>
          <p:cNvSpPr>
            <a:spLocks noChangeArrowheads="1"/>
          </p:cNvSpPr>
          <p:nvPr/>
        </p:nvSpPr>
        <p:spPr bwMode="auto">
          <a:xfrm>
            <a:off x="1416050" y="3505200"/>
            <a:ext cx="2286000" cy="5492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47121" name="Text Box 17"/>
          <p:cNvSpPr txBox="1">
            <a:spLocks noChangeArrowheads="1"/>
          </p:cNvSpPr>
          <p:nvPr/>
        </p:nvSpPr>
        <p:spPr bwMode="auto">
          <a:xfrm>
            <a:off x="1568450" y="35814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Tahoma" pitchFamily="34" charset="0"/>
              </a:rPr>
              <a:t>   </a:t>
            </a:r>
            <a:r>
              <a:rPr lang="zh-CN" altLang="en-US" sz="2000">
                <a:latin typeface="Tahoma" pitchFamily="34" charset="0"/>
              </a:rPr>
              <a:t>寄存器映像</a:t>
            </a:r>
          </a:p>
        </p:txBody>
      </p:sp>
      <p:sp>
        <p:nvSpPr>
          <p:cNvPr id="47122" name="Rectangle 18"/>
          <p:cNvSpPr>
            <a:spLocks noChangeArrowheads="1"/>
          </p:cNvSpPr>
          <p:nvPr/>
        </p:nvSpPr>
        <p:spPr bwMode="auto">
          <a:xfrm>
            <a:off x="3857625" y="3505200"/>
            <a:ext cx="2286000" cy="5492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4006850" y="35814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Tahoma" pitchFamily="34" charset="0"/>
              </a:rPr>
              <a:t>   </a:t>
            </a:r>
            <a:r>
              <a:rPr lang="zh-CN" altLang="en-US" sz="2000">
                <a:latin typeface="Tahoma" pitchFamily="34" charset="0"/>
              </a:rPr>
              <a:t>寄存器映像</a:t>
            </a:r>
          </a:p>
        </p:txBody>
      </p:sp>
      <p:sp>
        <p:nvSpPr>
          <p:cNvPr id="47124" name="Rectangle 20"/>
          <p:cNvSpPr>
            <a:spLocks noChangeArrowheads="1"/>
          </p:cNvSpPr>
          <p:nvPr/>
        </p:nvSpPr>
        <p:spPr bwMode="auto">
          <a:xfrm>
            <a:off x="1219200" y="4251325"/>
            <a:ext cx="5105400" cy="5492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1371600" y="4327525"/>
            <a:ext cx="487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itchFamily="18" charset="0"/>
              <a:buChar char="»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>
                <a:latin typeface="Tahoma" pitchFamily="34" charset="0"/>
              </a:rPr>
              <a:t>进程代码、进程数据、进程资源</a:t>
            </a:r>
          </a:p>
        </p:txBody>
      </p:sp>
      <p:sp>
        <p:nvSpPr>
          <p:cNvPr id="47126" name="Line 22"/>
          <p:cNvSpPr>
            <a:spLocks noChangeShapeType="1"/>
          </p:cNvSpPr>
          <p:nvPr/>
        </p:nvSpPr>
        <p:spPr bwMode="auto">
          <a:xfrm flipV="1">
            <a:off x="6096000" y="3657600"/>
            <a:ext cx="1219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3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5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5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1" grpId="0" build="p"/>
      <p:bldP spid="19559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2163"/>
            <a:ext cx="8229600" cy="576262"/>
          </a:xfrm>
        </p:spPr>
        <p:txBody>
          <a:bodyPr/>
          <a:lstStyle/>
          <a:p>
            <a:r>
              <a:rPr lang="zh-CN" altLang="en-US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2:</a:t>
            </a:r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计算机中只有一个程序在执行吗</a:t>
            </a:r>
            <a:r>
              <a:rPr lang="en-US" altLang="zh-CN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0813" y="1597025"/>
            <a:ext cx="6938962" cy="38401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用户的需求：</a:t>
            </a:r>
          </a:p>
          <a:p>
            <a:pPr>
              <a:lnSpc>
                <a:spcPct val="130000"/>
              </a:lnSpc>
            </a:pPr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多个用户共享一台计算机</a:t>
            </a:r>
          </a:p>
          <a:p>
            <a:pPr>
              <a:lnSpc>
                <a:spcPct val="130000"/>
              </a:lnSpc>
            </a:pPr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单个用户利用计算机同时做多个事情</a:t>
            </a:r>
          </a:p>
          <a:p>
            <a:pPr>
              <a:lnSpc>
                <a:spcPct val="130000"/>
              </a:lnSpc>
            </a:pPr>
            <a:endParaRPr lang="zh-CN" altLang="en-US" sz="280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使得计算机必须能够同时执行多个程序！</a:t>
            </a:r>
          </a:p>
        </p:txBody>
      </p:sp>
      <p:sp>
        <p:nvSpPr>
          <p:cNvPr id="9220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3.1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进程的引入</a:t>
            </a:r>
          </a:p>
        </p:txBody>
      </p:sp>
      <p:sp>
        <p:nvSpPr>
          <p:cNvPr id="285702" name="Rectangle 6"/>
          <p:cNvSpPr>
            <a:spLocks noChangeArrowheads="1"/>
          </p:cNvSpPr>
          <p:nvPr/>
        </p:nvSpPr>
        <p:spPr bwMode="auto">
          <a:xfrm>
            <a:off x="1211263" y="4922838"/>
            <a:ext cx="70548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177165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30000"/>
              </a:lnSpc>
              <a:buFont typeface="Monotype Sorts" charset="2"/>
              <a:buNone/>
            </a:pPr>
            <a:r>
              <a:rPr lang="zh-CN" altLang="en-US">
                <a:ea typeface="黑体" pitchFamily="2" charset="-122"/>
              </a:rPr>
              <a:t>  因此，这不是一个应不应该的问题！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5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5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99" grpId="0"/>
      <p:bldP spid="28570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2163"/>
            <a:ext cx="8229600" cy="576262"/>
          </a:xfrm>
        </p:spPr>
        <p:txBody>
          <a:bodyPr/>
          <a:lstStyle/>
          <a:p>
            <a:r>
              <a:rPr lang="zh-CN" altLang="en-US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28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2:</a:t>
            </a:r>
            <a:r>
              <a:rPr lang="zh-CN" altLang="en-US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计算机中只有一个程序在执行吗</a:t>
            </a:r>
            <a:r>
              <a:rPr lang="en-US" altLang="zh-CN" sz="28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1644650" y="277813"/>
            <a:ext cx="6380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3.1 </a:t>
            </a:r>
            <a:r>
              <a:rPr kumimoji="0" lang="zh-CN" altLang="en-US" sz="3200" b="1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进程的引入</a:t>
            </a:r>
          </a:p>
        </p:txBody>
      </p:sp>
      <p:pic>
        <p:nvPicPr>
          <p:cNvPr id="286725" name="Picture 5" descr="多个程序运行-任务监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339850"/>
            <a:ext cx="9110663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8|1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|0|0.3"/>
</p:tagLst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10508</TotalTime>
  <Words>4244</Words>
  <Application>Microsoft Office PowerPoint</Application>
  <PresentationFormat>全屏显示(4:3)</PresentationFormat>
  <Paragraphs>972</Paragraphs>
  <Slides>73</Slides>
  <Notes>47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5" baseType="lpstr">
      <vt:lpstr>1_os-8</vt:lpstr>
      <vt:lpstr>剪辑</vt:lpstr>
      <vt:lpstr> 操作系统</vt:lpstr>
      <vt:lpstr>第3章 进程</vt:lpstr>
      <vt:lpstr>3.1 进程的引入</vt:lpstr>
      <vt:lpstr>问题1:程序是如何运行起来的？</vt:lpstr>
      <vt:lpstr>程序执行的细节</vt:lpstr>
      <vt:lpstr>程序执行的细节(1)</vt:lpstr>
      <vt:lpstr>程序执行的细节(2)</vt:lpstr>
      <vt:lpstr>问题2:计算机中只有一个程序在执行吗?</vt:lpstr>
      <vt:lpstr>问题2:计算机中只有一个程序在执行吗?</vt:lpstr>
      <vt:lpstr>问题3:计算机系统的基本特征?</vt:lpstr>
      <vt:lpstr>问题4:一个程序vs.多个程序，效率？</vt:lpstr>
      <vt:lpstr>问题5:并发过程程序如何切换？</vt:lpstr>
      <vt:lpstr>问题5:并发过程程序如何切换？</vt:lpstr>
      <vt:lpstr>PowerPoint 演示文稿</vt:lpstr>
      <vt:lpstr>3.2 进程的概念</vt:lpstr>
      <vt:lpstr>3.2 进程的概念</vt:lpstr>
      <vt:lpstr>3.2 进程的概念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</vt:lpstr>
      <vt:lpstr>3.3 进程的描述与表达 UCOS任务控制块结构的主要成员</vt:lpstr>
      <vt:lpstr>3.3 进程的描述与表达 linux0.11任务控制块结构的主要成员</vt:lpstr>
      <vt:lpstr>3.4 进程操作</vt:lpstr>
      <vt:lpstr>3.4 进程操作</vt:lpstr>
      <vt:lpstr>3.4 进程操作</vt:lpstr>
      <vt:lpstr>3.4 进程操作</vt:lpstr>
      <vt:lpstr>3.4 进程操作</vt:lpstr>
      <vt:lpstr>3.4 进程操作</vt:lpstr>
      <vt:lpstr>int main() {      pid_t pid;     pid = fork(); /* fork a child process */    if (pid &lt; 0)  /* error occurred */      {  printf("Fork failed!\n");         exit(-1);      }    else if(pid == 0) /* child process */              {  execlp("/bin/ls",“ls",NULL);              }            else /* parent process */             {  wait(NULL); /* wating the child process to complete */                 printf("The child process complete!\n");                exit(0);             }  }</vt:lpstr>
      <vt:lpstr>PowerPoint 演示文稿</vt:lpstr>
      <vt:lpstr>PowerPoint 演示文稿</vt:lpstr>
      <vt:lpstr>3.5 进程调度</vt:lpstr>
      <vt:lpstr>PowerPoint 演示文稿</vt:lpstr>
      <vt:lpstr>PowerPoint 演示文稿</vt:lpstr>
      <vt:lpstr>PowerPoint 演示文稿</vt:lpstr>
      <vt:lpstr>PowerPoint 演示文稿</vt:lpstr>
      <vt:lpstr>3.5 进程调度</vt:lpstr>
      <vt:lpstr>调度情况1： 因等待某些事件而让出CPU</vt:lpstr>
      <vt:lpstr>PowerPoint 演示文稿</vt:lpstr>
      <vt:lpstr>PowerPoint 演示文稿</vt:lpstr>
      <vt:lpstr>PowerPoint 演示文稿</vt:lpstr>
      <vt:lpstr>3.5 进程调度</vt:lpstr>
      <vt:lpstr>3.6 进程间通信-IPC</vt:lpstr>
      <vt:lpstr>3.6 进程间通信</vt:lpstr>
      <vt:lpstr>3.6 进程间通信</vt:lpstr>
      <vt:lpstr>3.6 进程间通信</vt:lpstr>
      <vt:lpstr>3.6 进程间通信</vt:lpstr>
      <vt:lpstr>3.6 进程间通信</vt:lpstr>
      <vt:lpstr>进程总结</vt:lpstr>
      <vt:lpstr>小问题</vt:lpstr>
      <vt:lpstr>创建进程</vt:lpstr>
      <vt:lpstr>操作系统的可执行文件格式</vt:lpstr>
      <vt:lpstr>进程的内存空间布局</vt:lpstr>
      <vt:lpstr>应用程序加载及进程地址空间</vt:lpstr>
      <vt:lpstr>进程地址0x0804 8000产生？</vt:lpstr>
      <vt:lpstr>进程加载与执行（ELF)</vt:lpstr>
      <vt:lpstr>进程加载与执行</vt:lpstr>
      <vt:lpstr>多进程并存会相互影响</vt:lpstr>
      <vt:lpstr>100不是实际的内存地址</vt:lpstr>
      <vt:lpstr>地址空间：保护进程的基本机制</vt:lpstr>
      <vt:lpstr>地址空间和程序执行可以分离吗?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hit1</cp:lastModifiedBy>
  <cp:revision>424</cp:revision>
  <cp:lastPrinted>2001-06-14T14:14:54Z</cp:lastPrinted>
  <dcterms:created xsi:type="dcterms:W3CDTF">2009-09-02T23:06:51Z</dcterms:created>
  <dcterms:modified xsi:type="dcterms:W3CDTF">2017-10-31T01:39:11Z</dcterms:modified>
</cp:coreProperties>
</file>